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5" r:id="rId4"/>
    <p:sldId id="266" r:id="rId5"/>
    <p:sldId id="267" r:id="rId6"/>
    <p:sldId id="261" r:id="rId7"/>
    <p:sldId id="259" r:id="rId8"/>
    <p:sldId id="263" r:id="rId9"/>
    <p:sldId id="270" r:id="rId10"/>
    <p:sldId id="260" r:id="rId11"/>
    <p:sldId id="283" r:id="rId12"/>
    <p:sldId id="284" r:id="rId13"/>
    <p:sldId id="285" r:id="rId14"/>
    <p:sldId id="273" r:id="rId15"/>
    <p:sldId id="274" r:id="rId16"/>
    <p:sldId id="291" r:id="rId17"/>
    <p:sldId id="286" r:id="rId18"/>
    <p:sldId id="292" r:id="rId19"/>
    <p:sldId id="287" r:id="rId20"/>
    <p:sldId id="288" r:id="rId21"/>
    <p:sldId id="293" r:id="rId22"/>
    <p:sldId id="294" r:id="rId23"/>
    <p:sldId id="295" r:id="rId24"/>
    <p:sldId id="296" r:id="rId25"/>
    <p:sldId id="258" r:id="rId26"/>
    <p:sldId id="262" r:id="rId27"/>
    <p:sldId id="297" r:id="rId28"/>
  </p:sldIdLst>
  <p:sldSz cx="18288000" cy="10287000"/>
  <p:notesSz cx="6858000" cy="9144000"/>
  <p:embeddedFontLst>
    <p:embeddedFont>
      <p:font typeface="Pretendard Medium" panose="020B0600000101010101" charset="-127"/>
      <p:bold r:id="rId30"/>
    </p:embeddedFont>
    <p:embeddedFont>
      <p:font typeface="Pretendard SemiBold" panose="020B0600000101010101" charset="-12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retendard Bold" panose="020B0600000101010101" charset="-127"/>
      <p:bold r:id="rId36"/>
    </p:embeddedFont>
    <p:embeddedFont>
      <p:font typeface="Pretendard Regular" panose="020B0600000101010101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Proxy 1" panose="00000400000000000000" pitchFamily="2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B9"/>
    <a:srgbClr val="0063BA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1618" autoAdjust="0"/>
  </p:normalViewPr>
  <p:slideViewPr>
    <p:cSldViewPr>
      <p:cViewPr varScale="1">
        <p:scale>
          <a:sx n="71" d="100"/>
          <a:sy n="71" d="100"/>
        </p:scale>
        <p:origin x="6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99210-A66E-4EEA-9B8D-B8DBB71A11C3}" type="datetimeFigureOut">
              <a:rPr lang="ko-KR" altLang="en-US" smtClean="0"/>
              <a:t>2024-10-09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ECC60-3E94-4E59-92E3-73DEC115C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ECC60-3E94-4E59-92E3-73DEC115C68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5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ECC60-3E94-4E59-92E3-73DEC115C68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25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ECC60-3E94-4E59-92E3-73DEC115C68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89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ECC60-3E94-4E59-92E3-73DEC115C68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58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ECC60-3E94-4E59-92E3-73DEC115C68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43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</a:t>
            </a:r>
            <a:r>
              <a:rPr lang="ko-KR" altLang="en-US" baseline="0" dirty="0" smtClean="0"/>
              <a:t> 부분 </a:t>
            </a:r>
            <a:r>
              <a:rPr lang="ko-KR" altLang="en-US" baseline="0" dirty="0" err="1" smtClean="0"/>
              <a:t>다시해야함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ECC60-3E94-4E59-92E3-73DEC115C68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9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2.png"/><Relationship Id="rId10" Type="http://schemas.openxmlformats.org/officeDocument/2006/relationships/image" Target="../media/image54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4.pn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2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7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71.png"/><Relationship Id="rId5" Type="http://schemas.openxmlformats.org/officeDocument/2006/relationships/image" Target="../media/image33.png"/><Relationship Id="rId10" Type="http://schemas.openxmlformats.org/officeDocument/2006/relationships/image" Target="../media/image70.png"/><Relationship Id="rId4" Type="http://schemas.openxmlformats.org/officeDocument/2006/relationships/image" Target="../media/image5.png"/><Relationship Id="rId9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8.png"/><Relationship Id="rId5" Type="http://schemas.openxmlformats.org/officeDocument/2006/relationships/image" Target="../media/image5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18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2000" y="4394200"/>
            <a:ext cx="11544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2000" b="0" i="0" u="none" strike="noStrike" dirty="0" smtClean="0">
                <a:solidFill>
                  <a:srgbClr val="0063BA"/>
                </a:solidFill>
                <a:ea typeface="Pretendard Bold"/>
              </a:rPr>
              <a:t>ESCAPE ROOM</a:t>
            </a:r>
            <a:endParaRPr lang="ko-KR" sz="12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70700" y="8763000"/>
            <a:ext cx="4533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1" i="0" u="none" strike="noStrike" dirty="0" smtClean="0">
                <a:solidFill>
                  <a:srgbClr val="000000"/>
                </a:solidFill>
                <a:ea typeface="Pretendard Regular"/>
              </a:rPr>
              <a:t>2</a:t>
            </a:r>
            <a:r>
              <a:rPr lang="ko-KR" altLang="en-US" sz="2500" b="1" i="0" u="none" strike="noStrike" dirty="0" smtClean="0">
                <a:solidFill>
                  <a:srgbClr val="000000"/>
                </a:solidFill>
                <a:ea typeface="Pretendard Regular"/>
              </a:rPr>
              <a:t>조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  | </a:t>
            </a:r>
            <a:r>
              <a:rPr lang="en-US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1" dirty="0" smtClean="0">
                <a:solidFill>
                  <a:srgbClr val="000000"/>
                </a:solidFill>
                <a:latin typeface="Pretendard Regular"/>
              </a:rPr>
              <a:t>ECR PROJECT</a:t>
            </a:r>
            <a:endParaRPr lang="ko-KR" sz="25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206500"/>
            <a:ext cx="16903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588000" y="3429000"/>
            <a:ext cx="699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200" b="1" dirty="0" err="1" smtClean="0">
                <a:solidFill>
                  <a:srgbClr val="000000"/>
                </a:solidFill>
                <a:ea typeface="Pretendard Regular"/>
              </a:rPr>
              <a:t>더조은컴퓨터</a:t>
            </a:r>
            <a:r>
              <a:rPr lang="ko-KR" altLang="en-US" sz="5200" b="1" dirty="0" smtClean="0">
                <a:solidFill>
                  <a:srgbClr val="000000"/>
                </a:solidFill>
                <a:ea typeface="Pretendard Regular"/>
              </a:rPr>
              <a:t> 아카데미</a:t>
            </a:r>
            <a:endParaRPr lang="ko-KR" sz="52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93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 smtClean="0">
                <a:solidFill>
                  <a:srgbClr val="9E9E9E"/>
                </a:solidFill>
                <a:latin typeface="Pretendard Regular"/>
              </a:rPr>
              <a:t>2024-09-27</a:t>
            </a:r>
            <a:endParaRPr lang="en-US" sz="1800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dirty="0" smtClean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sz="1800" b="0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6" name="그림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31" y="2832893"/>
            <a:ext cx="3781425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871" y="2817017"/>
            <a:ext cx="3719513" cy="682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2832893"/>
            <a:ext cx="3095625" cy="322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6277655"/>
            <a:ext cx="3095625" cy="336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841" y="2818605"/>
            <a:ext cx="3586162" cy="682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9"/>
          <p:cNvSpPr txBox="1"/>
          <p:nvPr/>
        </p:nvSpPr>
        <p:spPr>
          <a:xfrm>
            <a:off x="698500" y="1789070"/>
            <a:ext cx="989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로그인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1" y="4350720"/>
            <a:ext cx="6225425" cy="296508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8500" y="1789070"/>
            <a:ext cx="989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테마 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리스트 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2816140"/>
            <a:ext cx="8291204" cy="6248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904266" y="7199893"/>
            <a:ext cx="6923072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1" dirty="0" smtClean="0">
                <a:solidFill>
                  <a:srgbClr val="0063BA"/>
                </a:solidFill>
                <a:ea typeface="Pretendard SemiBold"/>
              </a:rPr>
              <a:t>여러가지 필터로 검색 가능</a:t>
            </a:r>
            <a:endParaRPr lang="en-US" altLang="ko-KR" sz="2500" b="1" dirty="0" smtClean="0">
              <a:solidFill>
                <a:srgbClr val="0063BA"/>
              </a:solidFill>
              <a:ea typeface="Pretendard SemiBold"/>
            </a:endParaRPr>
          </a:p>
          <a:p>
            <a:pPr lvl="0" algn="ctr">
              <a:lnSpc>
                <a:spcPct val="116199"/>
              </a:lnSpc>
            </a:pPr>
            <a:endParaRPr lang="en-US" sz="2500" b="1" i="0" u="none" strike="noStrike" dirty="0">
              <a:solidFill>
                <a:srgbClr val="0063BA"/>
              </a:solidFill>
              <a:latin typeface="Pretendard SemiBold"/>
              <a:ea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en-US" sz="2500" b="1" dirty="0" err="1" smtClean="0">
                <a:solidFill>
                  <a:srgbClr val="0063BA"/>
                </a:solidFill>
                <a:latin typeface="Pretendard SemiBold"/>
                <a:ea typeface="Pretendard SemiBold"/>
              </a:rPr>
              <a:t>useEffect</a:t>
            </a:r>
            <a:r>
              <a:rPr lang="ko-KR" altLang="en-US" sz="2500" b="1" dirty="0" smtClean="0">
                <a:solidFill>
                  <a:srgbClr val="0063BA"/>
                </a:solidFill>
                <a:latin typeface="Pretendard SemiBold"/>
                <a:ea typeface="Pretendard SemiBold"/>
              </a:rPr>
              <a:t>로 검색 시 </a:t>
            </a:r>
            <a:r>
              <a:rPr lang="ko-KR" altLang="en-US" sz="2500" b="1" dirty="0" err="1" smtClean="0">
                <a:solidFill>
                  <a:srgbClr val="0063BA"/>
                </a:solidFill>
                <a:latin typeface="Pretendard SemiBold"/>
                <a:ea typeface="Pretendard SemiBold"/>
              </a:rPr>
              <a:t>재랜더링</a:t>
            </a:r>
            <a:endParaRPr lang="en-US" sz="25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4497" y="6292205"/>
            <a:ext cx="48768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30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2345" y="5372100"/>
            <a:ext cx="839134" cy="596900"/>
          </a:xfrm>
          <a:prstGeom prst="rect">
            <a:avLst/>
          </a:prstGeom>
        </p:spPr>
      </p:pic>
      <p:pic>
        <p:nvPicPr>
          <p:cNvPr id="25" name="그림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1" t="3315" r="13418" b="74969"/>
          <a:stretch/>
        </p:blipFill>
        <p:spPr bwMode="auto">
          <a:xfrm>
            <a:off x="1081036" y="4602807"/>
            <a:ext cx="5648982" cy="254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570" y="3110850"/>
            <a:ext cx="7500464" cy="272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4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75" y="2981240"/>
            <a:ext cx="6225425" cy="635326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8500" y="1789070"/>
            <a:ext cx="989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테마 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리스트 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196" y="2981240"/>
            <a:ext cx="6863497" cy="635326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30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806" y="5809299"/>
            <a:ext cx="839134" cy="596900"/>
          </a:xfrm>
          <a:prstGeom prst="rect">
            <a:avLst/>
          </a:prstGeom>
        </p:spPr>
      </p:pic>
      <p:pic>
        <p:nvPicPr>
          <p:cNvPr id="17" name="그림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t="25512" r="14415" b="8699"/>
          <a:stretch/>
        </p:blipFill>
        <p:spPr bwMode="auto">
          <a:xfrm>
            <a:off x="1470553" y="3314700"/>
            <a:ext cx="5926599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350" y="4076700"/>
            <a:ext cx="43688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300" y="7470078"/>
            <a:ext cx="5676900" cy="9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사각형: 둥근 모서리 22"/>
          <p:cNvSpPr>
            <a:spLocks/>
          </p:cNvSpPr>
          <p:nvPr/>
        </p:nvSpPr>
        <p:spPr bwMode="auto">
          <a:xfrm>
            <a:off x="11512645" y="4590736"/>
            <a:ext cx="2127155" cy="347663"/>
          </a:xfrm>
          <a:custGeom>
            <a:avLst/>
            <a:gdLst>
              <a:gd name="T0" fmla="*/ 1320007 w 2639607"/>
              <a:gd name="T1" fmla="*/ 0 h 347078"/>
              <a:gd name="T2" fmla="*/ 2640013 w 2639607"/>
              <a:gd name="T3" fmla="*/ 173831 h 347078"/>
              <a:gd name="T4" fmla="*/ 1320007 w 2639607"/>
              <a:gd name="T5" fmla="*/ 347663 h 347078"/>
              <a:gd name="T6" fmla="*/ 0 w 2639607"/>
              <a:gd name="T7" fmla="*/ 173831 h 347078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16943 w 2639607"/>
              <a:gd name="T13" fmla="*/ 16943 h 347078"/>
              <a:gd name="T14" fmla="*/ 2622664 w 2639607"/>
              <a:gd name="T15" fmla="*/ 330135 h 3470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39607" h="347078">
                <a:moveTo>
                  <a:pt x="57846" y="0"/>
                </a:moveTo>
                <a:lnTo>
                  <a:pt x="57846" y="0"/>
                </a:lnTo>
                <a:cubicBezTo>
                  <a:pt x="25898" y="0"/>
                  <a:pt x="0" y="25898"/>
                  <a:pt x="0" y="57845"/>
                </a:cubicBezTo>
                <a:lnTo>
                  <a:pt x="0" y="289232"/>
                </a:lnTo>
                <a:lnTo>
                  <a:pt x="0" y="289231"/>
                </a:lnTo>
                <a:cubicBezTo>
                  <a:pt x="0" y="321179"/>
                  <a:pt x="25898" y="347077"/>
                  <a:pt x="57845" y="347077"/>
                </a:cubicBezTo>
                <a:lnTo>
                  <a:pt x="2581761" y="347078"/>
                </a:lnTo>
                <a:lnTo>
                  <a:pt x="2581761" y="347077"/>
                </a:lnTo>
                <a:cubicBezTo>
                  <a:pt x="2613708" y="347077"/>
                  <a:pt x="2639607" y="321179"/>
                  <a:pt x="2639607" y="289232"/>
                </a:cubicBezTo>
                <a:lnTo>
                  <a:pt x="2639607" y="57846"/>
                </a:lnTo>
                <a:cubicBezTo>
                  <a:pt x="2639607" y="25898"/>
                  <a:pt x="2613708" y="0"/>
                  <a:pt x="2581761" y="0"/>
                </a:cubicBezTo>
                <a:lnTo>
                  <a:pt x="57846" y="0"/>
                </a:lnTo>
                <a:close/>
              </a:path>
            </a:pathLst>
          </a:custGeom>
          <a:noFill/>
          <a:ln w="38103" cap="flat">
            <a:solidFill>
              <a:srgbClr val="0062B9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endParaRPr lang="ko-KR" altLang="en-US">
              <a:solidFill>
                <a:srgbClr val="0062B9"/>
              </a:solidFill>
              <a:latin typeface="+mj-ea"/>
              <a:ea typeface="+mj-ea"/>
            </a:endParaRPr>
          </a:p>
        </p:txBody>
      </p:sp>
      <p:cxnSp>
        <p:nvCxnSpPr>
          <p:cNvPr id="29" name="직선 화살표 연결선 24"/>
          <p:cNvCxnSpPr>
            <a:cxnSpLocks noChangeShapeType="1"/>
          </p:cNvCxnSpPr>
          <p:nvPr/>
        </p:nvCxnSpPr>
        <p:spPr bwMode="auto">
          <a:xfrm flipH="1">
            <a:off x="11582400" y="4938399"/>
            <a:ext cx="6445" cy="2338701"/>
          </a:xfrm>
          <a:prstGeom prst="straightConnector1">
            <a:avLst/>
          </a:prstGeom>
          <a:noFill/>
          <a:ln w="38103">
            <a:solidFill>
              <a:srgbClr val="0062B9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5005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16" y="4367931"/>
            <a:ext cx="6751380" cy="454950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8500" y="1789070"/>
            <a:ext cx="989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테마 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리스트 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03" y="3314700"/>
            <a:ext cx="8291204" cy="6248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30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682" y="6193391"/>
            <a:ext cx="839134" cy="596900"/>
          </a:xfrm>
          <a:prstGeom prst="rect">
            <a:avLst/>
          </a:prstGeom>
        </p:spPr>
      </p:pic>
      <p:pic>
        <p:nvPicPr>
          <p:cNvPr id="22" name="그림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5" t="55336" r="14921"/>
          <a:stretch/>
        </p:blipFill>
        <p:spPr bwMode="auto">
          <a:xfrm>
            <a:off x="1511746" y="4908460"/>
            <a:ext cx="5951519" cy="34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뺄셈 기호 2"/>
          <p:cNvSpPr/>
          <p:nvPr/>
        </p:nvSpPr>
        <p:spPr>
          <a:xfrm>
            <a:off x="321582" y="6846320"/>
            <a:ext cx="8377918" cy="2649749"/>
          </a:xfrm>
          <a:prstGeom prst="mathMinus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198" y="3804381"/>
            <a:ext cx="7950613" cy="222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19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6" b="5257"/>
          <a:stretch/>
        </p:blipFill>
        <p:spPr bwMode="auto">
          <a:xfrm>
            <a:off x="11010059" y="7122918"/>
            <a:ext cx="5157788" cy="179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직선 화살표 연결선 24"/>
          <p:cNvCxnSpPr>
            <a:cxnSpLocks noChangeShapeType="1"/>
          </p:cNvCxnSpPr>
          <p:nvPr/>
        </p:nvCxnSpPr>
        <p:spPr bwMode="auto">
          <a:xfrm>
            <a:off x="13588905" y="6193391"/>
            <a:ext cx="0" cy="787539"/>
          </a:xfrm>
          <a:prstGeom prst="straightConnector1">
            <a:avLst/>
          </a:prstGeom>
          <a:noFill/>
          <a:ln w="38103">
            <a:solidFill>
              <a:srgbClr val="0062B9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292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973805"/>
            <a:ext cx="10400885" cy="68432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417" y="10016963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38012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테마 </a:t>
            </a: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등록 ─ 이미지 등록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3" name="그림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t="1621" r="25412" b="3220"/>
          <a:stretch/>
        </p:blipFill>
        <p:spPr bwMode="auto">
          <a:xfrm>
            <a:off x="381000" y="3162324"/>
            <a:ext cx="3818541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r="13751"/>
          <a:stretch/>
        </p:blipFill>
        <p:spPr bwMode="auto">
          <a:xfrm>
            <a:off x="5168901" y="3162323"/>
            <a:ext cx="5029200" cy="647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뺄셈 기호 1"/>
          <p:cNvSpPr/>
          <p:nvPr/>
        </p:nvSpPr>
        <p:spPr>
          <a:xfrm>
            <a:off x="2039257" y="7480326"/>
            <a:ext cx="2286000" cy="2819400"/>
          </a:xfrm>
          <a:prstGeom prst="mathMinus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뺄셈 기호 14"/>
          <p:cNvSpPr/>
          <p:nvPr/>
        </p:nvSpPr>
        <p:spPr>
          <a:xfrm>
            <a:off x="4871357" y="-1027513"/>
            <a:ext cx="3721100" cy="12420600"/>
          </a:xfrm>
          <a:prstGeom prst="mathMinus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2" idx="0"/>
            <a:endCxn id="15" idx="2"/>
          </p:cNvCxnSpPr>
          <p:nvPr/>
        </p:nvCxnSpPr>
        <p:spPr>
          <a:xfrm flipV="1">
            <a:off x="4022248" y="5182787"/>
            <a:ext cx="1342341" cy="370723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3345" y="2973805"/>
            <a:ext cx="5911965" cy="6817918"/>
          </a:xfrm>
          <a:prstGeom prst="rect">
            <a:avLst/>
          </a:prstGeom>
        </p:spPr>
      </p:pic>
      <p:pic>
        <p:nvPicPr>
          <p:cNvPr id="24" name="그림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143" y="3839792"/>
            <a:ext cx="5655128" cy="224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231" y="7796040"/>
            <a:ext cx="4635500" cy="42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5024996" y="6704896"/>
            <a:ext cx="26741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500" b="1" dirty="0" err="1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>application.properties</a:t>
            </a:r>
            <a:r>
              <a:rPr lang="en-US" altLang="ko-KR" sz="12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> </a:t>
            </a:r>
            <a:r>
              <a:rPr lang="ko-KR" altLang="ko-KR" sz="12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>경로설정</a:t>
            </a:r>
            <a:endParaRPr lang="ko-KR" altLang="en-US" sz="120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  <a:cs typeface="Proxy 1" panose="00000400000000000000" pitchFamily="2" charset="0"/>
            </a:endParaRPr>
          </a:p>
        </p:txBody>
      </p:sp>
      <p:cxnSp>
        <p:nvCxnSpPr>
          <p:cNvPr id="27" name="직선 화살표 연결선 24"/>
          <p:cNvCxnSpPr>
            <a:cxnSpLocks noChangeShapeType="1"/>
          </p:cNvCxnSpPr>
          <p:nvPr/>
        </p:nvCxnSpPr>
        <p:spPr bwMode="auto">
          <a:xfrm flipH="1">
            <a:off x="14895662" y="6352290"/>
            <a:ext cx="4650" cy="1175186"/>
          </a:xfrm>
          <a:prstGeom prst="straightConnector1">
            <a:avLst/>
          </a:prstGeom>
          <a:noFill/>
          <a:ln w="38103">
            <a:solidFill>
              <a:srgbClr val="0062B9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19972" y="5955380"/>
            <a:ext cx="820569" cy="7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899564"/>
            <a:ext cx="16903700" cy="68179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431" y="4676039"/>
            <a:ext cx="4876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25058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테마 등록 ─ 이미지 등록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4" name="그림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1" y="3276398"/>
            <a:ext cx="11993563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" t="3444"/>
          <a:stretch/>
        </p:blipFill>
        <p:spPr bwMode="auto">
          <a:xfrm>
            <a:off x="7672769" y="4686300"/>
            <a:ext cx="5253675" cy="461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200" y="6308523"/>
            <a:ext cx="3505200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사각형: 둥근 모서리 21"/>
          <p:cNvSpPr>
            <a:spLocks/>
          </p:cNvSpPr>
          <p:nvPr/>
        </p:nvSpPr>
        <p:spPr bwMode="auto">
          <a:xfrm>
            <a:off x="13716000" y="6158504"/>
            <a:ext cx="3657600" cy="1676400"/>
          </a:xfrm>
          <a:custGeom>
            <a:avLst/>
            <a:gdLst>
              <a:gd name="T0" fmla="*/ 1828800 w 3657600"/>
              <a:gd name="T1" fmla="*/ 0 h 1676396"/>
              <a:gd name="T2" fmla="*/ 3657600 w 3657600"/>
              <a:gd name="T3" fmla="*/ 838200 h 1676396"/>
              <a:gd name="T4" fmla="*/ 1828800 w 3657600"/>
              <a:gd name="T5" fmla="*/ 1676400 h 1676396"/>
              <a:gd name="T6" fmla="*/ 0 w 3657600"/>
              <a:gd name="T7" fmla="*/ 838200 h 1676396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81836 w 3657600"/>
              <a:gd name="T13" fmla="*/ 81836 h 1676396"/>
              <a:gd name="T14" fmla="*/ 3575764 w 3657600"/>
              <a:gd name="T15" fmla="*/ 1594560 h 16763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57600" h="1676396">
                <a:moveTo>
                  <a:pt x="279399" y="0"/>
                </a:moveTo>
                <a:lnTo>
                  <a:pt x="279399" y="0"/>
                </a:lnTo>
                <a:cubicBezTo>
                  <a:pt x="125091" y="0"/>
                  <a:pt x="0" y="125091"/>
                  <a:pt x="0" y="279398"/>
                </a:cubicBezTo>
                <a:lnTo>
                  <a:pt x="0" y="1396997"/>
                </a:lnTo>
                <a:lnTo>
                  <a:pt x="0" y="1396996"/>
                </a:lnTo>
                <a:cubicBezTo>
                  <a:pt x="0" y="1551304"/>
                  <a:pt x="125091" y="1676395"/>
                  <a:pt x="279398" y="1676395"/>
                </a:cubicBezTo>
                <a:lnTo>
                  <a:pt x="3378201" y="1676396"/>
                </a:lnTo>
                <a:lnTo>
                  <a:pt x="3378201" y="1676395"/>
                </a:lnTo>
                <a:cubicBezTo>
                  <a:pt x="3532508" y="1676395"/>
                  <a:pt x="3657600" y="1551304"/>
                  <a:pt x="3657600" y="1396997"/>
                </a:cubicBezTo>
                <a:lnTo>
                  <a:pt x="3657600" y="279399"/>
                </a:lnTo>
                <a:cubicBezTo>
                  <a:pt x="3657600" y="125091"/>
                  <a:pt x="3532508" y="0"/>
                  <a:pt x="3378201" y="0"/>
                </a:cubicBezTo>
                <a:lnTo>
                  <a:pt x="279399" y="0"/>
                </a:lnTo>
                <a:close/>
              </a:path>
            </a:pathLst>
          </a:custGeom>
          <a:noFill/>
          <a:ln w="38103" cap="flat">
            <a:solidFill>
              <a:srgbClr val="0062B9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사각형: 둥근 모서리 22"/>
          <p:cNvSpPr>
            <a:spLocks/>
          </p:cNvSpPr>
          <p:nvPr/>
        </p:nvSpPr>
        <p:spPr bwMode="auto">
          <a:xfrm>
            <a:off x="7553894" y="4521512"/>
            <a:ext cx="5260406" cy="4906054"/>
          </a:xfrm>
          <a:custGeom>
            <a:avLst/>
            <a:gdLst>
              <a:gd name="T0" fmla="*/ 2786857 w 5572993"/>
              <a:gd name="T1" fmla="*/ 0 h 4009781"/>
              <a:gd name="T2" fmla="*/ 5573712 w 5572993"/>
              <a:gd name="T3" fmla="*/ 2005013 h 4009781"/>
              <a:gd name="T4" fmla="*/ 2786857 w 5572993"/>
              <a:gd name="T5" fmla="*/ 4010025 h 4009781"/>
              <a:gd name="T6" fmla="*/ 0 w 5572993"/>
              <a:gd name="T7" fmla="*/ 2005013 h 4009781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195744 w 5572993"/>
              <a:gd name="T13" fmla="*/ 195744 h 4009781"/>
              <a:gd name="T14" fmla="*/ 5377249 w 5572993"/>
              <a:gd name="T15" fmla="*/ 3814037 h 40097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72993" h="4009781">
                <a:moveTo>
                  <a:pt x="668297" y="0"/>
                </a:moveTo>
                <a:lnTo>
                  <a:pt x="668297" y="0"/>
                </a:lnTo>
                <a:cubicBezTo>
                  <a:pt x="299206" y="0"/>
                  <a:pt x="0" y="299206"/>
                  <a:pt x="0" y="668296"/>
                </a:cubicBezTo>
                <a:lnTo>
                  <a:pt x="0" y="3341484"/>
                </a:lnTo>
                <a:lnTo>
                  <a:pt x="0" y="3341483"/>
                </a:lnTo>
                <a:cubicBezTo>
                  <a:pt x="0" y="3710574"/>
                  <a:pt x="299206" y="4009780"/>
                  <a:pt x="668296" y="4009780"/>
                </a:cubicBezTo>
                <a:lnTo>
                  <a:pt x="4904696" y="4009781"/>
                </a:lnTo>
                <a:lnTo>
                  <a:pt x="4904696" y="4009780"/>
                </a:lnTo>
                <a:cubicBezTo>
                  <a:pt x="5273786" y="4009780"/>
                  <a:pt x="5572993" y="3710574"/>
                  <a:pt x="5572993" y="3341484"/>
                </a:cubicBezTo>
                <a:lnTo>
                  <a:pt x="5572993" y="668297"/>
                </a:lnTo>
                <a:cubicBezTo>
                  <a:pt x="5572993" y="299206"/>
                  <a:pt x="5273786" y="0"/>
                  <a:pt x="4904696" y="0"/>
                </a:cubicBezTo>
                <a:lnTo>
                  <a:pt x="668297" y="0"/>
                </a:lnTo>
                <a:close/>
              </a:path>
            </a:pathLst>
          </a:custGeom>
          <a:noFill/>
          <a:ln w="38103" cap="flat">
            <a:solidFill>
              <a:srgbClr val="0062B9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9" name="직선 화살표 연결선 24"/>
          <p:cNvCxnSpPr>
            <a:cxnSpLocks noChangeShapeType="1"/>
          </p:cNvCxnSpPr>
          <p:nvPr/>
        </p:nvCxnSpPr>
        <p:spPr bwMode="auto">
          <a:xfrm flipH="1">
            <a:off x="12890502" y="7048500"/>
            <a:ext cx="673098" cy="0"/>
          </a:xfrm>
          <a:prstGeom prst="straightConnector1">
            <a:avLst/>
          </a:prstGeom>
          <a:noFill/>
          <a:ln w="38103">
            <a:solidFill>
              <a:srgbClr val="0062B9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사각형: 둥근 모서리 27"/>
          <p:cNvSpPr>
            <a:spLocks/>
          </p:cNvSpPr>
          <p:nvPr/>
        </p:nvSpPr>
        <p:spPr bwMode="auto">
          <a:xfrm>
            <a:off x="896595" y="5353981"/>
            <a:ext cx="4325938" cy="4021138"/>
          </a:xfrm>
          <a:custGeom>
            <a:avLst/>
            <a:gdLst>
              <a:gd name="T0" fmla="*/ 2162969 w 4326008"/>
              <a:gd name="T1" fmla="*/ 0 h 4020726"/>
              <a:gd name="T2" fmla="*/ 4325938 w 4326008"/>
              <a:gd name="T3" fmla="*/ 2010569 h 4020726"/>
              <a:gd name="T4" fmla="*/ 2162969 w 4326008"/>
              <a:gd name="T5" fmla="*/ 4021138 h 4020726"/>
              <a:gd name="T6" fmla="*/ 0 w 4326008"/>
              <a:gd name="T7" fmla="*/ 2010569 h 4020726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196278 w 4326008"/>
              <a:gd name="T13" fmla="*/ 196278 h 4020726"/>
              <a:gd name="T14" fmla="*/ 4129730 w 4326008"/>
              <a:gd name="T15" fmla="*/ 3824448 h 4020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6008" h="4020726">
                <a:moveTo>
                  <a:pt x="670121" y="0"/>
                </a:moveTo>
                <a:lnTo>
                  <a:pt x="670121" y="0"/>
                </a:lnTo>
                <a:cubicBezTo>
                  <a:pt x="300023" y="0"/>
                  <a:pt x="0" y="300023"/>
                  <a:pt x="0" y="670120"/>
                </a:cubicBezTo>
                <a:lnTo>
                  <a:pt x="0" y="3350605"/>
                </a:lnTo>
                <a:lnTo>
                  <a:pt x="0" y="3350604"/>
                </a:lnTo>
                <a:cubicBezTo>
                  <a:pt x="0" y="3720702"/>
                  <a:pt x="300023" y="4020725"/>
                  <a:pt x="670120" y="4020725"/>
                </a:cubicBezTo>
                <a:lnTo>
                  <a:pt x="3655887" y="4020726"/>
                </a:lnTo>
                <a:lnTo>
                  <a:pt x="3655887" y="4020725"/>
                </a:lnTo>
                <a:cubicBezTo>
                  <a:pt x="4025984" y="4020725"/>
                  <a:pt x="4326008" y="3720702"/>
                  <a:pt x="4326008" y="3350605"/>
                </a:cubicBezTo>
                <a:lnTo>
                  <a:pt x="4326008" y="670121"/>
                </a:lnTo>
                <a:cubicBezTo>
                  <a:pt x="4326008" y="300023"/>
                  <a:pt x="4025984" y="0"/>
                  <a:pt x="3655887" y="0"/>
                </a:cubicBezTo>
                <a:lnTo>
                  <a:pt x="670121" y="0"/>
                </a:lnTo>
                <a:close/>
              </a:path>
            </a:pathLst>
          </a:custGeom>
          <a:noFill/>
          <a:ln w="38103" cap="flat">
            <a:solidFill>
              <a:srgbClr val="0062B9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1" name="직선 화살표 연결선 29"/>
          <p:cNvCxnSpPr>
            <a:cxnSpLocks noChangeShapeType="1"/>
          </p:cNvCxnSpPr>
          <p:nvPr/>
        </p:nvCxnSpPr>
        <p:spPr bwMode="auto">
          <a:xfrm flipH="1">
            <a:off x="5562600" y="6913844"/>
            <a:ext cx="1465263" cy="0"/>
          </a:xfrm>
          <a:prstGeom prst="straightConnector1">
            <a:avLst/>
          </a:prstGeom>
          <a:noFill/>
          <a:ln w="38103">
            <a:solidFill>
              <a:srgbClr val="0062B9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직사각형 26"/>
          <p:cNvSpPr/>
          <p:nvPr/>
        </p:nvSpPr>
        <p:spPr>
          <a:xfrm>
            <a:off x="12949283" y="3409883"/>
            <a:ext cx="46757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>외부 경로를 설정 </a:t>
            </a:r>
            <a:r>
              <a:rPr lang="ko-KR" altLang="en-US" sz="2000" b="1" dirty="0" err="1" smtClean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>하고나서</a:t>
            </a:r>
            <a:endParaRPr lang="en-US" altLang="ko-KR" sz="2000" b="1" dirty="0" smtClean="0">
              <a:solidFill>
                <a:srgbClr val="0063BA"/>
              </a:solidFill>
              <a:latin typeface="Pretendard Regular" panose="020B0600000101010101" charset="-127"/>
              <a:ea typeface="Pretendard Regular" panose="020B0600000101010101" charset="-127"/>
              <a:cs typeface="Proxy 1" panose="00000400000000000000" pitchFamily="2" charset="0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>설정한 경로에 이미지를 저장 한 후</a:t>
            </a:r>
            <a:r>
              <a:rPr lang="en-US" altLang="ko-KR" sz="2000" b="1" dirty="0" smtClean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>,</a:t>
            </a:r>
            <a:r>
              <a:rPr lang="en-US" altLang="ko-KR" sz="2000" b="1" dirty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/>
            </a:r>
            <a:br>
              <a:rPr lang="en-US" altLang="ko-KR" sz="2000" b="1" dirty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</a:br>
            <a:r>
              <a:rPr lang="en-US" altLang="ko-KR" sz="2000" b="1" dirty="0" smtClean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>DB</a:t>
            </a:r>
            <a:r>
              <a:rPr lang="ko-KR" altLang="en-US" sz="2000" b="1" dirty="0" smtClean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  <a:cs typeface="Proxy 1" panose="00000400000000000000" pitchFamily="2" charset="0"/>
              </a:rPr>
              <a:t>에 저장되어 있는 이미지를 가져오는 코드</a:t>
            </a:r>
            <a:endParaRPr lang="en-US" altLang="ko-KR" sz="2000" b="1" dirty="0" smtClean="0">
              <a:solidFill>
                <a:srgbClr val="0063BA"/>
              </a:solidFill>
              <a:latin typeface="Pretendard Regular" panose="020B0600000101010101" charset="-127"/>
              <a:ea typeface="Pretendard Regular" panose="020B0600000101010101" charset="-127"/>
              <a:cs typeface="Proxy 1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973805"/>
            <a:ext cx="10400885" cy="68432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417" y="10016963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38012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테마 등록 ─ 주소 등록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3" name="그림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t="1621" r="25412" b="3220"/>
          <a:stretch/>
        </p:blipFill>
        <p:spPr bwMode="auto">
          <a:xfrm>
            <a:off x="381000" y="3162324"/>
            <a:ext cx="3818541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r="13751"/>
          <a:stretch/>
        </p:blipFill>
        <p:spPr bwMode="auto">
          <a:xfrm>
            <a:off x="5168901" y="3162323"/>
            <a:ext cx="5029200" cy="647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뺄셈 기호 1"/>
          <p:cNvSpPr/>
          <p:nvPr/>
        </p:nvSpPr>
        <p:spPr>
          <a:xfrm>
            <a:off x="986232" y="6011835"/>
            <a:ext cx="2518967" cy="3053723"/>
          </a:xfrm>
          <a:prstGeom prst="mathMinus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뺄셈 기호 14"/>
          <p:cNvSpPr/>
          <p:nvPr/>
        </p:nvSpPr>
        <p:spPr>
          <a:xfrm>
            <a:off x="4871357" y="2467535"/>
            <a:ext cx="3721100" cy="10972800"/>
          </a:xfrm>
          <a:prstGeom prst="mathMinus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2" idx="0"/>
            <a:endCxn id="15" idx="2"/>
          </p:cNvCxnSpPr>
          <p:nvPr/>
        </p:nvCxnSpPr>
        <p:spPr>
          <a:xfrm>
            <a:off x="3171310" y="7538697"/>
            <a:ext cx="2193279" cy="41523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3869" y="2973805"/>
            <a:ext cx="6041442" cy="6817918"/>
          </a:xfrm>
          <a:prstGeom prst="rect">
            <a:avLst/>
          </a:prstGeom>
        </p:spPr>
      </p:pic>
      <p:pic>
        <p:nvPicPr>
          <p:cNvPr id="30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1392" y="5900950"/>
            <a:ext cx="820569" cy="714199"/>
          </a:xfrm>
          <a:prstGeom prst="rect">
            <a:avLst/>
          </a:prstGeom>
        </p:spPr>
      </p:pic>
      <p:pic>
        <p:nvPicPr>
          <p:cNvPr id="28" name="그림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543" y="4325758"/>
            <a:ext cx="5624575" cy="251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그림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013" y="7339235"/>
            <a:ext cx="5195887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21"/>
          <p:cNvSpPr txBox="1"/>
          <p:nvPr/>
        </p:nvSpPr>
        <p:spPr>
          <a:xfrm>
            <a:off x="11633295" y="3297427"/>
            <a:ext cx="6923072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1" dirty="0" smtClean="0">
                <a:solidFill>
                  <a:srgbClr val="0063BA"/>
                </a:solidFill>
                <a:latin typeface="Pretendard SemiBold"/>
              </a:rPr>
              <a:t>정확한 주소 등록을 위해 </a:t>
            </a:r>
            <a:r>
              <a:rPr lang="en-US" altLang="ko-KR" sz="2500" b="1" dirty="0" smtClean="0">
                <a:solidFill>
                  <a:srgbClr val="0063BA"/>
                </a:solidFill>
                <a:latin typeface="Pretendard SemiBold"/>
              </a:rPr>
              <a:t>API </a:t>
            </a:r>
            <a:r>
              <a:rPr lang="ko-KR" altLang="en-US" sz="2500" b="1" dirty="0" smtClean="0">
                <a:solidFill>
                  <a:srgbClr val="0063BA"/>
                </a:solidFill>
                <a:latin typeface="Pretendard SemiBold"/>
              </a:rPr>
              <a:t>사용</a:t>
            </a:r>
            <a:endParaRPr lang="en-US" sz="25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pic>
        <p:nvPicPr>
          <p:cNvPr id="32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25400" y="4043367"/>
            <a:ext cx="48768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25058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테마 등록 ─ </a:t>
            </a: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주소 등록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3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52" y="2865832"/>
            <a:ext cx="16969548" cy="6817918"/>
          </a:xfrm>
          <a:prstGeom prst="rect">
            <a:avLst/>
          </a:prstGeom>
        </p:spPr>
      </p:pic>
      <p:pic>
        <p:nvPicPr>
          <p:cNvPr id="14" name="그림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19" y="3773996"/>
            <a:ext cx="7038975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/>
          <a:stretch/>
        </p:blipFill>
        <p:spPr bwMode="auto">
          <a:xfrm>
            <a:off x="9561913" y="3773996"/>
            <a:ext cx="7430687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사각형: 둥근 모서리 21"/>
          <p:cNvSpPr>
            <a:spLocks/>
          </p:cNvSpPr>
          <p:nvPr/>
        </p:nvSpPr>
        <p:spPr bwMode="auto">
          <a:xfrm>
            <a:off x="10715172" y="8238980"/>
            <a:ext cx="5812491" cy="569912"/>
          </a:xfrm>
          <a:custGeom>
            <a:avLst/>
            <a:gdLst>
              <a:gd name="T0" fmla="*/ 2857500 w 5715000"/>
              <a:gd name="T1" fmla="*/ 0 h 569287"/>
              <a:gd name="T2" fmla="*/ 5715000 w 5715000"/>
              <a:gd name="T3" fmla="*/ 284957 h 569287"/>
              <a:gd name="T4" fmla="*/ 2857500 w 5715000"/>
              <a:gd name="T5" fmla="*/ 569912 h 569287"/>
              <a:gd name="T6" fmla="*/ 0 w 5715000"/>
              <a:gd name="T7" fmla="*/ 284957 h 569287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27791 w 5715000"/>
              <a:gd name="T13" fmla="*/ 27791 h 569287"/>
              <a:gd name="T14" fmla="*/ 5687209 w 5715000"/>
              <a:gd name="T15" fmla="*/ 541496 h 569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15000" h="569287">
                <a:moveTo>
                  <a:pt x="94881" y="0"/>
                </a:moveTo>
                <a:lnTo>
                  <a:pt x="94881" y="0"/>
                </a:lnTo>
                <a:cubicBezTo>
                  <a:pt x="42479" y="0"/>
                  <a:pt x="0" y="42479"/>
                  <a:pt x="0" y="94880"/>
                </a:cubicBezTo>
                <a:lnTo>
                  <a:pt x="0" y="474406"/>
                </a:lnTo>
                <a:lnTo>
                  <a:pt x="0" y="474405"/>
                </a:lnTo>
                <a:cubicBezTo>
                  <a:pt x="0" y="526807"/>
                  <a:pt x="42479" y="569286"/>
                  <a:pt x="94880" y="569286"/>
                </a:cubicBezTo>
                <a:lnTo>
                  <a:pt x="5620119" y="569287"/>
                </a:lnTo>
                <a:lnTo>
                  <a:pt x="5620119" y="569286"/>
                </a:lnTo>
                <a:cubicBezTo>
                  <a:pt x="5672520" y="569286"/>
                  <a:pt x="5715000" y="526807"/>
                  <a:pt x="5715000" y="474406"/>
                </a:cubicBezTo>
                <a:lnTo>
                  <a:pt x="5715000" y="94881"/>
                </a:lnTo>
                <a:cubicBezTo>
                  <a:pt x="5715000" y="42479"/>
                  <a:pt x="5672520" y="0"/>
                  <a:pt x="5620119" y="0"/>
                </a:cubicBezTo>
                <a:lnTo>
                  <a:pt x="94881" y="0"/>
                </a:lnTo>
                <a:close/>
              </a:path>
            </a:pathLst>
          </a:custGeom>
          <a:noFill/>
          <a:ln w="57150" cap="flat">
            <a:solidFill>
              <a:srgbClr val="0062B9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pPr>
              <a:defRPr/>
            </a:pPr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19" name="직선 화살표 연결선 23"/>
          <p:cNvCxnSpPr>
            <a:cxnSpLocks noChangeShapeType="1"/>
          </p:cNvCxnSpPr>
          <p:nvPr/>
        </p:nvCxnSpPr>
        <p:spPr bwMode="auto">
          <a:xfrm>
            <a:off x="8477252" y="6317678"/>
            <a:ext cx="977503" cy="0"/>
          </a:xfrm>
          <a:prstGeom prst="straightConnector1">
            <a:avLst/>
          </a:prstGeom>
          <a:noFill/>
          <a:ln w="57150">
            <a:solidFill>
              <a:srgbClr val="0062B9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28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973805"/>
            <a:ext cx="10400885" cy="68432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417" y="10016963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38012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테마 등록 ─ </a:t>
            </a: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리뷰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3" name="그림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6" t="1621" r="25412" b="3220"/>
          <a:stretch/>
        </p:blipFill>
        <p:spPr bwMode="auto">
          <a:xfrm>
            <a:off x="381000" y="3162324"/>
            <a:ext cx="3818541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r="13751"/>
          <a:stretch/>
        </p:blipFill>
        <p:spPr bwMode="auto">
          <a:xfrm>
            <a:off x="5168901" y="3162323"/>
            <a:ext cx="5029200" cy="647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뺄셈 기호 1"/>
          <p:cNvSpPr/>
          <p:nvPr/>
        </p:nvSpPr>
        <p:spPr>
          <a:xfrm>
            <a:off x="1897380" y="7071360"/>
            <a:ext cx="2518967" cy="2409224"/>
          </a:xfrm>
          <a:prstGeom prst="mathMinus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뺄셈 기호 14"/>
          <p:cNvSpPr/>
          <p:nvPr/>
        </p:nvSpPr>
        <p:spPr>
          <a:xfrm>
            <a:off x="8448675" y="4486275"/>
            <a:ext cx="1362075" cy="3069568"/>
          </a:xfrm>
          <a:prstGeom prst="mathMinus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꺾인 연결선 18"/>
          <p:cNvCxnSpPr>
            <a:stCxn id="2" idx="0"/>
            <a:endCxn id="15" idx="2"/>
          </p:cNvCxnSpPr>
          <p:nvPr/>
        </p:nvCxnSpPr>
        <p:spPr>
          <a:xfrm flipV="1">
            <a:off x="4082458" y="6021059"/>
            <a:ext cx="4546760" cy="225491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3869" y="2973805"/>
            <a:ext cx="6041442" cy="6817918"/>
          </a:xfrm>
          <a:prstGeom prst="rect">
            <a:avLst/>
          </a:prstGeom>
        </p:spPr>
      </p:pic>
      <p:pic>
        <p:nvPicPr>
          <p:cNvPr id="30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1392" y="5900950"/>
            <a:ext cx="820569" cy="714199"/>
          </a:xfrm>
          <a:prstGeom prst="rect">
            <a:avLst/>
          </a:prstGeom>
        </p:spPr>
      </p:pic>
      <p:sp>
        <p:nvSpPr>
          <p:cNvPr id="31" name="TextBox 21"/>
          <p:cNvSpPr txBox="1"/>
          <p:nvPr/>
        </p:nvSpPr>
        <p:spPr>
          <a:xfrm>
            <a:off x="11633295" y="3297427"/>
            <a:ext cx="6923072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1" dirty="0" smtClean="0">
                <a:solidFill>
                  <a:srgbClr val="0063BA"/>
                </a:solidFill>
                <a:latin typeface="Pretendard SemiBold"/>
              </a:rPr>
              <a:t>리뷰 </a:t>
            </a:r>
            <a:r>
              <a:rPr lang="ko-KR" altLang="en-US" sz="2500" b="1" dirty="0" err="1" smtClean="0">
                <a:solidFill>
                  <a:srgbClr val="0063BA"/>
                </a:solidFill>
                <a:latin typeface="Pretendard SemiBold"/>
              </a:rPr>
              <a:t>별점</a:t>
            </a:r>
            <a:r>
              <a:rPr lang="ko-KR" altLang="en-US" sz="2500" b="1" dirty="0" smtClean="0">
                <a:solidFill>
                  <a:srgbClr val="0063BA"/>
                </a:solidFill>
                <a:latin typeface="Pretendard SemiBold"/>
              </a:rPr>
              <a:t> 평균 테마 </a:t>
            </a:r>
            <a:r>
              <a:rPr lang="en-US" altLang="ko-KR" sz="2500" b="1" dirty="0" smtClean="0">
                <a:solidFill>
                  <a:srgbClr val="0063BA"/>
                </a:solidFill>
                <a:latin typeface="Pretendard SemiBold"/>
              </a:rPr>
              <a:t>Rating</a:t>
            </a:r>
            <a:r>
              <a:rPr lang="ko-KR" altLang="en-US" sz="2500" b="1" dirty="0" smtClean="0">
                <a:solidFill>
                  <a:srgbClr val="0063BA"/>
                </a:solidFill>
                <a:latin typeface="Pretendard SemiBold"/>
              </a:rPr>
              <a:t>에 저장</a:t>
            </a:r>
            <a:endParaRPr lang="en-US" sz="25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pic>
        <p:nvPicPr>
          <p:cNvPr id="32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5400" y="4043367"/>
            <a:ext cx="4876800" cy="12700"/>
          </a:xfrm>
          <a:prstGeom prst="rect">
            <a:avLst/>
          </a:prstGeom>
        </p:spPr>
      </p:pic>
      <p:pic>
        <p:nvPicPr>
          <p:cNvPr id="33" name="그림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222" y="4569033"/>
            <a:ext cx="5608735" cy="436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58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414" y="2865832"/>
            <a:ext cx="5911965" cy="6817918"/>
          </a:xfrm>
          <a:prstGeom prst="rect">
            <a:avLst/>
          </a:prstGeom>
        </p:spPr>
      </p:pic>
      <p:pic>
        <p:nvPicPr>
          <p:cNvPr id="18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655" y="5736460"/>
            <a:ext cx="5561482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25058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공지사항 ─</a:t>
            </a:r>
            <a:r>
              <a:rPr lang="en-US" altLang="ko-KR" sz="3600" dirty="0" smtClean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리스트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000500"/>
            <a:ext cx="10400885" cy="4724400"/>
          </a:xfrm>
          <a:prstGeom prst="rect">
            <a:avLst/>
          </a:prstGeom>
        </p:spPr>
      </p:pic>
      <p:pic>
        <p:nvPicPr>
          <p:cNvPr id="15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3959" y="5917691"/>
            <a:ext cx="820569" cy="714199"/>
          </a:xfrm>
          <a:prstGeom prst="rect">
            <a:avLst/>
          </a:prstGeom>
        </p:spPr>
      </p:pic>
      <p:pic>
        <p:nvPicPr>
          <p:cNvPr id="16" name="그림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29371" r="13333" b="7064"/>
          <a:stretch/>
        </p:blipFill>
        <p:spPr bwMode="auto">
          <a:xfrm>
            <a:off x="513074" y="4399270"/>
            <a:ext cx="9831935" cy="393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655" y="3062551"/>
            <a:ext cx="5561482" cy="246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655" y="6932166"/>
            <a:ext cx="5561482" cy="263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사각형: 둥근 모서리 24"/>
          <p:cNvSpPr/>
          <p:nvPr/>
        </p:nvSpPr>
        <p:spPr>
          <a:xfrm>
            <a:off x="12787783" y="3703575"/>
            <a:ext cx="2455392" cy="246125"/>
          </a:xfrm>
          <a:prstGeom prst="roundRect">
            <a:avLst/>
          </a:prstGeom>
          <a:noFill/>
          <a:ln w="38100">
            <a:solidFill>
              <a:srgbClr val="0062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cxnSp>
        <p:nvCxnSpPr>
          <p:cNvPr id="22" name="연결선: 꺾임 28"/>
          <p:cNvCxnSpPr>
            <a:cxnSpLocks/>
            <a:stCxn id="21" idx="3"/>
          </p:cNvCxnSpPr>
          <p:nvPr/>
        </p:nvCxnSpPr>
        <p:spPr>
          <a:xfrm>
            <a:off x="15243175" y="3826638"/>
            <a:ext cx="1945480" cy="3294118"/>
          </a:xfrm>
          <a:prstGeom prst="bentConnector2">
            <a:avLst/>
          </a:prstGeom>
          <a:ln w="38100">
            <a:solidFill>
              <a:srgbClr val="0062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7"/>
          <p:cNvSpPr/>
          <p:nvPr/>
        </p:nvSpPr>
        <p:spPr>
          <a:xfrm>
            <a:off x="12201415" y="5776416"/>
            <a:ext cx="4038600" cy="10351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20" name="사각형: 둥근 모서리 17"/>
          <p:cNvSpPr/>
          <p:nvPr/>
        </p:nvSpPr>
        <p:spPr>
          <a:xfrm>
            <a:off x="12420600" y="3278289"/>
            <a:ext cx="4038600" cy="13776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28" name="사각형: 둥근 모서리 24"/>
          <p:cNvSpPr/>
          <p:nvPr/>
        </p:nvSpPr>
        <p:spPr>
          <a:xfrm>
            <a:off x="12420600" y="7120756"/>
            <a:ext cx="5257800" cy="2194323"/>
          </a:xfrm>
          <a:prstGeom prst="roundRect">
            <a:avLst/>
          </a:prstGeom>
          <a:noFill/>
          <a:ln w="38100">
            <a:solidFill>
              <a:srgbClr val="0062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16002000" y="4739304"/>
            <a:ext cx="0" cy="997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15773400" y="4775268"/>
            <a:ext cx="0" cy="9611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4695181" y="2613220"/>
            <a:ext cx="334581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lang="en-US" altLang="ko-KR" sz="125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250" b="1" dirty="0" err="1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axios.get</a:t>
            </a:r>
            <a:r>
              <a:rPr lang="ko-KR" altLang="en-US" sz="125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통한 공지사항 데이터 요청</a:t>
            </a:r>
            <a:endParaRPr lang="en-US" altLang="ko-KR" sz="1250" b="1" dirty="0" smtClean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spcBef>
                <a:spcPct val="0"/>
              </a:spcBef>
              <a:buSzTx/>
              <a:buFontTx/>
              <a:buAutoNum type="arabicPeriod"/>
            </a:pPr>
            <a:r>
              <a:rPr lang="en-US" altLang="ko-KR" sz="125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Controller </a:t>
            </a:r>
            <a:r>
              <a:rPr lang="ko-KR" altLang="en-US" sz="125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통신 후 </a:t>
            </a:r>
            <a:r>
              <a:rPr lang="en-US" altLang="ko-KR" sz="125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Service</a:t>
            </a:r>
            <a:r>
              <a:rPr lang="ko-KR" altLang="en-US" sz="125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에서 요청사항 처리</a:t>
            </a:r>
            <a:endParaRPr lang="en-US" altLang="ko-KR" sz="1250" b="1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183292" y="9315079"/>
            <a:ext cx="5350330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SzTx/>
              <a:buFontTx/>
              <a:buNone/>
            </a:pPr>
            <a:r>
              <a:rPr lang="ko-KR" altLang="en-US" sz="125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불러온 데이터를 상태 설정 후 </a:t>
            </a:r>
            <a:r>
              <a:rPr lang="en-US" altLang="ko-KR" sz="125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map</a:t>
            </a:r>
            <a:r>
              <a:rPr lang="ko-KR" altLang="en-US" sz="125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사용하여 출력</a:t>
            </a:r>
            <a:endParaRPr lang="en-US" altLang="ko-KR" sz="125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4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AACBE9"/>
                </a:solidFill>
                <a:latin typeface="Pretendard Medium"/>
              </a:rPr>
              <a:t>00.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83000" y="2592471"/>
            <a:ext cx="3441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 smtClean="0">
                <a:solidFill>
                  <a:srgbClr val="AACBE9"/>
                </a:solidFill>
                <a:latin typeface="Pretendard Medium"/>
              </a:rPr>
              <a:t>01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0063BA"/>
                </a:solidFill>
                <a:ea typeface="Pretendard Bold"/>
              </a:rPr>
              <a:t>프로젝트 소개 </a:t>
            </a:r>
            <a:r>
              <a:rPr lang="en-US" altLang="ko-KR" sz="3000" dirty="0" smtClean="0">
                <a:solidFill>
                  <a:srgbClr val="0063BA"/>
                </a:solidFill>
                <a:ea typeface="Pretendard Bold"/>
              </a:rPr>
              <a:t>&amp; </a:t>
            </a:r>
            <a:r>
              <a:rPr lang="ko-KR" altLang="en-US" sz="3000" dirty="0" smtClean="0">
                <a:solidFill>
                  <a:srgbClr val="0063BA"/>
                </a:solidFill>
                <a:ea typeface="Pretendard Bold"/>
              </a:rPr>
              <a:t>분석</a:t>
            </a:r>
            <a:endParaRPr lang="ko-KR" sz="3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83000" y="5043571"/>
            <a:ext cx="3441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AACBE9"/>
                </a:solidFill>
                <a:latin typeface="Pretendard Medium"/>
              </a:rPr>
              <a:t>04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 smtClean="0">
                <a:solidFill>
                  <a:srgbClr val="0063BA"/>
                </a:solidFill>
                <a:ea typeface="Pretendard Bold"/>
              </a:rPr>
              <a:t>프로젝트 사용프로그램</a:t>
            </a:r>
            <a:endParaRPr lang="ko-KR" sz="3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37500" y="2592471"/>
            <a:ext cx="3441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AACBE9"/>
                </a:solidFill>
                <a:latin typeface="Pretendard Medium"/>
              </a:rPr>
              <a:t>02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0063BA"/>
                </a:solidFill>
                <a:ea typeface="Pretendard Bold"/>
              </a:rPr>
              <a:t>프로젝트 멤버</a:t>
            </a:r>
            <a:endParaRPr lang="ko-KR" sz="3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92000" y="2592471"/>
            <a:ext cx="281305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AACBE9"/>
                </a:solidFill>
                <a:latin typeface="Pretendard Medium"/>
              </a:rPr>
              <a:t>03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 smtClean="0">
                <a:solidFill>
                  <a:srgbClr val="0063BA"/>
                </a:solidFill>
                <a:ea typeface="Pretendard Bold"/>
              </a:rPr>
              <a:t>프로젝트 플랜</a:t>
            </a:r>
            <a:endParaRPr lang="ko-KR" sz="3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32153" y="5069974"/>
            <a:ext cx="3441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AACBE9"/>
                </a:solidFill>
                <a:latin typeface="Pretendard Medium"/>
              </a:rPr>
              <a:t>05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 smtClean="0">
                <a:solidFill>
                  <a:srgbClr val="0063BA"/>
                </a:solidFill>
                <a:ea typeface="Pretendard Bold"/>
              </a:rPr>
              <a:t>홈페이지 비교</a:t>
            </a:r>
            <a:endParaRPr lang="ko-KR" sz="3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93550" y="5043571"/>
            <a:ext cx="3111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AACBE9"/>
                </a:solidFill>
                <a:latin typeface="Pretendard Medium"/>
              </a:rPr>
              <a:t>06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 smtClean="0">
                <a:solidFill>
                  <a:srgbClr val="0063BA"/>
                </a:solidFill>
                <a:ea typeface="Pretendard Bold"/>
              </a:rPr>
              <a:t>프로그램 주요 기능</a:t>
            </a:r>
            <a:endParaRPr lang="ko-KR" sz="3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</a:t>
            </a:r>
            <a:r>
              <a:rPr lang="en-US" altLang="ko-KR" dirty="0" smtClean="0">
                <a:solidFill>
                  <a:srgbClr val="9E9E9E"/>
                </a:solidFill>
                <a:ea typeface="Pretendard Regular"/>
              </a:rPr>
              <a:t>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8500" y="1333500"/>
            <a:ext cx="2476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21" name="TextBox 18"/>
          <p:cNvSpPr txBox="1"/>
          <p:nvPr/>
        </p:nvSpPr>
        <p:spPr>
          <a:xfrm>
            <a:off x="3683000" y="7491329"/>
            <a:ext cx="3111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 smtClean="0">
                <a:solidFill>
                  <a:srgbClr val="AACBE9"/>
                </a:solidFill>
                <a:latin typeface="Pretendard Medium"/>
              </a:rPr>
              <a:t>07</a:t>
            </a:r>
            <a:endParaRPr lang="en-US" sz="2300" b="0" i="0" u="none" strike="noStrike" dirty="0">
              <a:solidFill>
                <a:srgbClr val="AACBE9"/>
              </a:solidFill>
              <a:latin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0063BA"/>
                </a:solidFill>
                <a:ea typeface="Pretendard Bold"/>
              </a:rPr>
              <a:t>데이터 베이스 설계</a:t>
            </a:r>
            <a:endParaRPr lang="en-US" altLang="ko-KR" sz="3000" dirty="0" smtClean="0">
              <a:solidFill>
                <a:srgbClr val="0063BA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0063BA"/>
                </a:solidFill>
                <a:ea typeface="Pretendard Bold"/>
              </a:rPr>
              <a:t>및 주요 코드</a:t>
            </a:r>
            <a:endParaRPr lang="ko-KR" sz="3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8097253" y="7354971"/>
            <a:ext cx="3111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 smtClean="0">
                <a:solidFill>
                  <a:srgbClr val="AACBE9"/>
                </a:solidFill>
                <a:latin typeface="Pretendard Medium"/>
              </a:rPr>
              <a:t>08</a:t>
            </a:r>
            <a:endParaRPr lang="en-US" sz="2300" b="0" i="0" u="none" strike="noStrike" dirty="0">
              <a:solidFill>
                <a:srgbClr val="AACBE9"/>
              </a:solidFill>
              <a:latin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0063BA"/>
                </a:solidFill>
                <a:ea typeface="Pretendard Bold"/>
              </a:rPr>
              <a:t>시연</a:t>
            </a:r>
            <a:endParaRPr lang="ko-KR" sz="3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11893550" y="7481971"/>
            <a:ext cx="31115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1" i="0" u="none" strike="noStrike" dirty="0" smtClean="0">
                <a:solidFill>
                  <a:srgbClr val="AACBE9"/>
                </a:solidFill>
                <a:latin typeface="Pretendard Medium"/>
              </a:rPr>
              <a:t>09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3000" b="1" dirty="0" smtClean="0">
                <a:solidFill>
                  <a:srgbClr val="0063BA"/>
                </a:solidFill>
                <a:ea typeface="Pretendard Bold"/>
              </a:rPr>
              <a:t>Q&amp;A,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000" b="1" dirty="0" smtClean="0">
                <a:solidFill>
                  <a:srgbClr val="0063BA"/>
                </a:solidFill>
                <a:ea typeface="Pretendard Bold"/>
              </a:rPr>
              <a:t>자체평가 및 </a:t>
            </a:r>
            <a:r>
              <a:rPr lang="ko-KR" altLang="en-US" sz="3000" b="1" dirty="0" smtClean="0">
                <a:solidFill>
                  <a:srgbClr val="0063BA"/>
                </a:solidFill>
                <a:ea typeface="Pretendard Bold"/>
              </a:rPr>
              <a:t>마무리</a:t>
            </a:r>
            <a:endParaRPr lang="ko-KR" sz="3000" b="1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25058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공지사항 ─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수정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4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2865832"/>
            <a:ext cx="7590179" cy="6817918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1" y="4000500"/>
            <a:ext cx="8534400" cy="4953000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515" y="5917691"/>
            <a:ext cx="837928" cy="714199"/>
          </a:xfrm>
          <a:prstGeom prst="rect">
            <a:avLst/>
          </a:prstGeom>
        </p:spPr>
      </p:pic>
      <p:pic>
        <p:nvPicPr>
          <p:cNvPr id="1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t="10922" r="14999" b="2617"/>
          <a:stretch/>
        </p:blipFill>
        <p:spPr bwMode="auto">
          <a:xfrm>
            <a:off x="457200" y="4189017"/>
            <a:ext cx="8001000" cy="453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964" y="3363469"/>
            <a:ext cx="6236990" cy="46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5" y="5148606"/>
            <a:ext cx="733462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926" y="8133095"/>
            <a:ext cx="725487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>
            <a:off x="13868400" y="4000500"/>
            <a:ext cx="0" cy="981075"/>
          </a:xfrm>
          <a:prstGeom prst="straightConnector1">
            <a:avLst/>
          </a:prstGeom>
          <a:ln w="38100">
            <a:solidFill>
              <a:srgbClr val="0062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3944600" y="6972300"/>
            <a:ext cx="0" cy="981075"/>
          </a:xfrm>
          <a:prstGeom prst="straightConnector1">
            <a:avLst/>
          </a:prstGeom>
          <a:ln w="38100">
            <a:solidFill>
              <a:srgbClr val="0062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3951459" y="4226132"/>
            <a:ext cx="39188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 err="1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Redux</a:t>
            </a:r>
            <a:r>
              <a:rPr lang="ko-KR" altLang="en-US" sz="13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로그인 유저의 정보를 받아 관리자의                     </a:t>
            </a:r>
            <a:endParaRPr lang="en-US" altLang="ko-KR" sz="130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defRPr/>
            </a:pPr>
            <a:r>
              <a:rPr lang="en-US" altLang="ko-KR" sz="13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            </a:t>
            </a:r>
            <a:r>
              <a:rPr lang="ko-KR" altLang="en-US" sz="13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경우 </a:t>
            </a:r>
            <a:r>
              <a:rPr lang="ko-KR" altLang="en-US" sz="1300" b="1" dirty="0" smtClean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 버튼 </a:t>
            </a:r>
            <a:r>
              <a:rPr lang="ko-KR" altLang="en-US" sz="13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활성화</a:t>
            </a:r>
            <a:endParaRPr lang="en-US" altLang="ko-KR" sz="130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071032" y="7356984"/>
            <a:ext cx="365035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수정하기 클릭 시 수정 </a:t>
            </a:r>
            <a:r>
              <a:rPr lang="en-US" altLang="ko-KR" sz="13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Form</a:t>
            </a:r>
            <a:r>
              <a:rPr lang="ko-KR" altLang="en-US" sz="13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넘어가는 함수 사용</a:t>
            </a:r>
            <a:endParaRPr lang="en-US" altLang="ko-KR" sz="130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4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25058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예약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─ </a:t>
            </a: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기간 조회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540" y="2552700"/>
            <a:ext cx="9780497" cy="7142126"/>
          </a:xfrm>
          <a:prstGeom prst="rect">
            <a:avLst/>
          </a:prstGeom>
        </p:spPr>
      </p:pic>
      <p:pic>
        <p:nvPicPr>
          <p:cNvPr id="23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2" t="927" r="25473" b="1852"/>
          <a:stretch/>
        </p:blipFill>
        <p:spPr bwMode="auto">
          <a:xfrm>
            <a:off x="3876114" y="2738724"/>
            <a:ext cx="9277348" cy="677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사각형: 둥근 모서리 14"/>
          <p:cNvSpPr/>
          <p:nvPr/>
        </p:nvSpPr>
        <p:spPr>
          <a:xfrm>
            <a:off x="8915400" y="4229100"/>
            <a:ext cx="838200" cy="5105401"/>
          </a:xfrm>
          <a:prstGeom prst="roundRect">
            <a:avLst/>
          </a:prstGeom>
          <a:noFill/>
          <a:ln w="38100">
            <a:solidFill>
              <a:srgbClr val="0062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ko-KR" altLang="en-US" b="1">
              <a:solidFill>
                <a:srgbClr val="FFFFFF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사각형: 둥근 모서리 14"/>
          <p:cNvSpPr/>
          <p:nvPr/>
        </p:nvSpPr>
        <p:spPr>
          <a:xfrm>
            <a:off x="7166746" y="2905887"/>
            <a:ext cx="2739253" cy="895377"/>
          </a:xfrm>
          <a:prstGeom prst="roundRect">
            <a:avLst/>
          </a:prstGeom>
          <a:noFill/>
          <a:ln w="38100">
            <a:solidFill>
              <a:srgbClr val="0062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ko-KR" altLang="en-US" b="1">
              <a:solidFill>
                <a:srgbClr val="FFFFFF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11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25058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예약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─ </a:t>
            </a: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기간 조회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4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98" y="2751517"/>
            <a:ext cx="17200451" cy="7021232"/>
          </a:xfrm>
          <a:prstGeom prst="rect">
            <a:avLst/>
          </a:prstGeom>
        </p:spPr>
      </p:pic>
      <p:pic>
        <p:nvPicPr>
          <p:cNvPr id="13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767326"/>
            <a:ext cx="9601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46084"/>
            <a:ext cx="9601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062657" y="8125305"/>
            <a:ext cx="4602542" cy="124649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AutoNum type="arabicPeriod"/>
            </a:pPr>
            <a:r>
              <a:rPr lang="en-US" altLang="ko-KR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JOIN FETCH</a:t>
            </a:r>
            <a:r>
              <a:rPr lang="ko-KR" altLang="en-US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불필요한 데이터 접근을</a:t>
            </a:r>
            <a:endParaRPr lang="en-US" altLang="ko-KR" sz="150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  </a:t>
            </a:r>
            <a:r>
              <a:rPr lang="ko-KR" altLang="en-US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줄이고 테마 정보를 같이 요청</a:t>
            </a:r>
            <a:endParaRPr lang="en-US" altLang="ko-KR" sz="150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sz="150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 @Query</a:t>
            </a:r>
            <a:r>
              <a:rPr lang="ko-KR" altLang="en-US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</a:t>
            </a:r>
            <a:r>
              <a:rPr lang="en-US" altLang="ko-KR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JPQL</a:t>
            </a:r>
            <a:r>
              <a:rPr lang="ko-KR" altLang="en-US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사용하여 </a:t>
            </a:r>
            <a:r>
              <a:rPr lang="en-US" altLang="ko-KR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JOIN</a:t>
            </a:r>
            <a:r>
              <a:rPr lang="ko-KR" altLang="en-US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 </a:t>
            </a:r>
            <a:r>
              <a:rPr lang="ko-KR" altLang="en-US" sz="1500" b="1" dirty="0" err="1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조건문을</a:t>
            </a:r>
            <a:r>
              <a:rPr lang="ko-KR" altLang="en-US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결합한</a:t>
            </a:r>
            <a:endParaRPr lang="en-US" altLang="ko-KR" sz="150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1500" b="1" dirty="0" err="1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커스텀</a:t>
            </a:r>
            <a:r>
              <a:rPr lang="ko-KR" altLang="en-US" sz="1500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쿼리를 작성하여 원하는 데이터를 조회</a:t>
            </a:r>
            <a:endParaRPr lang="en-US" altLang="ko-KR" sz="1500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2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797" y="2901805"/>
            <a:ext cx="6889750" cy="674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사각형: 둥근 모서리 14"/>
          <p:cNvSpPr/>
          <p:nvPr/>
        </p:nvSpPr>
        <p:spPr>
          <a:xfrm>
            <a:off x="905482" y="3663748"/>
            <a:ext cx="9610117" cy="1336675"/>
          </a:xfrm>
          <a:prstGeom prst="roundRect">
            <a:avLst/>
          </a:prstGeom>
          <a:noFill/>
          <a:ln w="28575">
            <a:solidFill>
              <a:srgbClr val="0062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ko-KR" altLang="en-US" b="1">
              <a:solidFill>
                <a:srgbClr val="FFFFFF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562600" y="5000423"/>
            <a:ext cx="0" cy="1973076"/>
          </a:xfrm>
          <a:prstGeom prst="straightConnector1">
            <a:avLst/>
          </a:prstGeom>
          <a:ln w="28575">
            <a:solidFill>
              <a:srgbClr val="0062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14"/>
          <p:cNvSpPr/>
          <p:nvPr/>
        </p:nvSpPr>
        <p:spPr>
          <a:xfrm>
            <a:off x="871547" y="6973499"/>
            <a:ext cx="9610117" cy="809827"/>
          </a:xfrm>
          <a:prstGeom prst="roundRect">
            <a:avLst/>
          </a:prstGeom>
          <a:noFill/>
          <a:ln w="28575">
            <a:solidFill>
              <a:srgbClr val="0062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ko-KR" altLang="en-US" b="1">
              <a:solidFill>
                <a:srgbClr val="FFFFFF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cxnSp>
        <p:nvCxnSpPr>
          <p:cNvPr id="29" name="연결선: 꺾임 23"/>
          <p:cNvCxnSpPr>
            <a:cxnSpLocks/>
            <a:endCxn id="34" idx="1"/>
          </p:cNvCxnSpPr>
          <p:nvPr/>
        </p:nvCxnSpPr>
        <p:spPr>
          <a:xfrm>
            <a:off x="9688924" y="7781085"/>
            <a:ext cx="1619015" cy="223945"/>
          </a:xfrm>
          <a:prstGeom prst="bentConnector3">
            <a:avLst>
              <a:gd name="adj1" fmla="val 15116"/>
            </a:avLst>
          </a:prstGeom>
          <a:ln w="28575">
            <a:solidFill>
              <a:srgbClr val="0062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16"/>
          <p:cNvSpPr/>
          <p:nvPr/>
        </p:nvSpPr>
        <p:spPr>
          <a:xfrm>
            <a:off x="11307939" y="7886700"/>
            <a:ext cx="2484261" cy="236659"/>
          </a:xfrm>
          <a:prstGeom prst="roundRect">
            <a:avLst/>
          </a:prstGeom>
          <a:noFill/>
          <a:ln w="28575">
            <a:solidFill>
              <a:srgbClr val="0062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ko-KR" altLang="en-US" b="1">
              <a:solidFill>
                <a:srgbClr val="FFFFFF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39" name="사각형: 둥근 모서리 14"/>
          <p:cNvSpPr/>
          <p:nvPr/>
        </p:nvSpPr>
        <p:spPr>
          <a:xfrm>
            <a:off x="11010901" y="5696288"/>
            <a:ext cx="6693646" cy="15808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ko-KR" altLang="en-US" b="1">
              <a:solidFill>
                <a:srgbClr val="FFFFFF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cxnSp>
        <p:nvCxnSpPr>
          <p:cNvPr id="40" name="연결선: 꺾임 18"/>
          <p:cNvCxnSpPr>
            <a:cxnSpLocks/>
            <a:stCxn id="39" idx="1"/>
          </p:cNvCxnSpPr>
          <p:nvPr/>
        </p:nvCxnSpPr>
        <p:spPr>
          <a:xfrm rot="10800000">
            <a:off x="10017521" y="4996442"/>
            <a:ext cx="993381" cy="1490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7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07.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6728" y="1373582"/>
            <a:ext cx="12505871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ea typeface="Pretendard Bold"/>
              </a:rPr>
              <a:t>데이터 베이스 설계 및 주요 코드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/>
            </a:r>
            <a:br>
              <a:rPr lang="en-US" altLang="ko-KR" sz="3600" dirty="0">
                <a:solidFill>
                  <a:srgbClr val="0063BA"/>
                </a:solidFill>
                <a:ea typeface="Pretendard Bold"/>
              </a:rPr>
            </a:b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예약</a:t>
            </a:r>
            <a:r>
              <a:rPr lang="en-US" altLang="ko-KR" sz="36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─ </a:t>
            </a:r>
            <a:r>
              <a:rPr lang="ko-KR" altLang="en-US" sz="3600" dirty="0" smtClean="0">
                <a:solidFill>
                  <a:srgbClr val="0063BA"/>
                </a:solidFill>
                <a:ea typeface="Pretendard Bold"/>
              </a:rPr>
              <a:t>취소 및 예약 승인</a:t>
            </a:r>
            <a:endParaRPr lang="ko-KR" altLang="ko-KR" sz="36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4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999" y="2608293"/>
            <a:ext cx="7590179" cy="7024138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36" y="2628734"/>
            <a:ext cx="8305800" cy="7003697"/>
          </a:xfrm>
          <a:prstGeom prst="rect">
            <a:avLst/>
          </a:prstGeom>
        </p:spPr>
      </p:pic>
      <p:pic>
        <p:nvPicPr>
          <p:cNvPr id="16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312" y="5773482"/>
            <a:ext cx="837928" cy="714199"/>
          </a:xfrm>
          <a:prstGeom prst="rect">
            <a:avLst/>
          </a:prstGeom>
        </p:spPr>
      </p:pic>
      <p:pic>
        <p:nvPicPr>
          <p:cNvPr id="13" name="그림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311" r="24999" b="458"/>
          <a:stretch/>
        </p:blipFill>
        <p:spPr bwMode="auto">
          <a:xfrm>
            <a:off x="600581" y="2839748"/>
            <a:ext cx="7857619" cy="6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그룹 26"/>
          <p:cNvGrpSpPr>
            <a:grpSpLocks/>
          </p:cNvGrpSpPr>
          <p:nvPr/>
        </p:nvGrpSpPr>
        <p:grpSpPr bwMode="auto">
          <a:xfrm>
            <a:off x="10464800" y="4762500"/>
            <a:ext cx="7289800" cy="4052887"/>
            <a:chOff x="2138680" y="4044763"/>
            <a:chExt cx="6111770" cy="3619814"/>
          </a:xfrm>
        </p:grpSpPr>
        <p:pic>
          <p:nvPicPr>
            <p:cNvPr id="28" name="그림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680" y="4044763"/>
              <a:ext cx="6111770" cy="361981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사각형: 둥근 모서리 21"/>
            <p:cNvSpPr/>
            <p:nvPr/>
          </p:nvSpPr>
          <p:spPr>
            <a:xfrm>
              <a:off x="2437818" y="4480048"/>
              <a:ext cx="5812632" cy="2111204"/>
            </a:xfrm>
            <a:prstGeom prst="roundRect">
              <a:avLst>
                <a:gd name="adj" fmla="val 6736"/>
              </a:avLst>
            </a:prstGeom>
            <a:noFill/>
            <a:ln w="28575">
              <a:solidFill>
                <a:srgbClr val="0062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 panose="020B0503020000020004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" name="그룹 27"/>
          <p:cNvGrpSpPr>
            <a:grpSpLocks/>
          </p:cNvGrpSpPr>
          <p:nvPr/>
        </p:nvGrpSpPr>
        <p:grpSpPr bwMode="auto">
          <a:xfrm>
            <a:off x="10801351" y="7621587"/>
            <a:ext cx="6953250" cy="1820863"/>
            <a:chOff x="2143760" y="7824872"/>
            <a:chExt cx="6843353" cy="1615580"/>
          </a:xfrm>
        </p:grpSpPr>
        <p:pic>
          <p:nvPicPr>
            <p:cNvPr id="31" name="그림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760" y="7824872"/>
              <a:ext cx="6843353" cy="161558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22"/>
            <p:cNvSpPr/>
            <p:nvPr/>
          </p:nvSpPr>
          <p:spPr>
            <a:xfrm>
              <a:off x="2362089" y="8267419"/>
              <a:ext cx="3581170" cy="717720"/>
            </a:xfrm>
            <a:prstGeom prst="roundRect">
              <a:avLst/>
            </a:prstGeom>
            <a:noFill/>
            <a:ln w="28575">
              <a:solidFill>
                <a:srgbClr val="0062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 panose="020B0503020000020004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3" name="그룹 31"/>
          <p:cNvGrpSpPr>
            <a:grpSpLocks/>
          </p:cNvGrpSpPr>
          <p:nvPr/>
        </p:nvGrpSpPr>
        <p:grpSpPr bwMode="auto">
          <a:xfrm>
            <a:off x="10464800" y="2839748"/>
            <a:ext cx="7289800" cy="1373187"/>
            <a:chOff x="2108200" y="4156202"/>
            <a:chExt cx="8550381" cy="1226926"/>
          </a:xfrm>
        </p:grpSpPr>
        <p:pic>
          <p:nvPicPr>
            <p:cNvPr id="34" name="그림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200" y="4156202"/>
              <a:ext cx="8550381" cy="122692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사각형: 둥근 모서리 23"/>
            <p:cNvSpPr/>
            <p:nvPr/>
          </p:nvSpPr>
          <p:spPr>
            <a:xfrm>
              <a:off x="2353428" y="4316482"/>
              <a:ext cx="8305153" cy="849629"/>
            </a:xfrm>
            <a:prstGeom prst="roundRect">
              <a:avLst/>
            </a:prstGeom>
            <a:noFill/>
            <a:ln w="28575">
              <a:solidFill>
                <a:srgbClr val="0062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ko-KR" altLang="en-US" b="1">
                <a:solidFill>
                  <a:srgbClr val="FFFFFF"/>
                </a:solidFill>
                <a:latin typeface="맑은 고딕" panose="020B0503020000020004" pitchFamily="50" charset="-127"/>
                <a:ea typeface="굴림" panose="020B0600000101010101" pitchFamily="50" charset="-127"/>
              </a:endParaRP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 flipH="1">
            <a:off x="13639799" y="3990685"/>
            <a:ext cx="1" cy="1259177"/>
          </a:xfrm>
          <a:prstGeom prst="straightConnector1">
            <a:avLst/>
          </a:prstGeom>
          <a:ln w="28575">
            <a:solidFill>
              <a:srgbClr val="0062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3639800" y="7621587"/>
            <a:ext cx="0" cy="479425"/>
          </a:xfrm>
          <a:prstGeom prst="straightConnector1">
            <a:avLst/>
          </a:prstGeom>
          <a:ln w="28575">
            <a:solidFill>
              <a:srgbClr val="0062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3710443" y="4302774"/>
            <a:ext cx="34515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ko-KR" altLang="en-US" b="1" dirty="0" err="1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결제상태의</a:t>
            </a:r>
            <a:r>
              <a:rPr lang="ko-KR" altLang="en-US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값으로 버튼 속성을 분류</a:t>
            </a:r>
            <a:endParaRPr lang="en-US" altLang="ko-KR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147248" y="9002743"/>
            <a:ext cx="46073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b="1" dirty="0" err="1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Axios</a:t>
            </a:r>
            <a:r>
              <a:rPr lang="ko-KR" altLang="en-US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통해 결제 </a:t>
            </a:r>
            <a:r>
              <a:rPr lang="ko-KR" altLang="en-US" b="1" dirty="0" err="1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상태값</a:t>
            </a:r>
            <a:r>
              <a:rPr lang="ko-KR" altLang="en-US" b="1" dirty="0">
                <a:solidFill>
                  <a:srgbClr val="0062B9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변경 요청을 통해 처리</a:t>
            </a:r>
            <a:endParaRPr lang="en-US" altLang="ko-KR" b="1" dirty="0">
              <a:solidFill>
                <a:srgbClr val="0062B9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81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6462" y="3740150"/>
            <a:ext cx="11544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2000" b="0" i="0" u="none" strike="noStrike" dirty="0" smtClean="0">
                <a:solidFill>
                  <a:srgbClr val="0063BA"/>
                </a:solidFill>
                <a:ea typeface="Pretendard Bold"/>
              </a:rPr>
              <a:t>시 연</a:t>
            </a:r>
            <a:endParaRPr lang="ko-KR" sz="12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11662" y="5849723"/>
            <a:ext cx="4533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1" i="0" u="none" strike="noStrike" dirty="0" smtClean="0">
                <a:solidFill>
                  <a:srgbClr val="000000"/>
                </a:solidFill>
                <a:ea typeface="Pretendard Regular"/>
              </a:rPr>
              <a:t>2</a:t>
            </a:r>
            <a:r>
              <a:rPr lang="ko-KR" altLang="en-US" sz="2500" b="1" i="0" u="none" strike="noStrike" dirty="0" smtClean="0">
                <a:solidFill>
                  <a:srgbClr val="000000"/>
                </a:solidFill>
                <a:ea typeface="Pretendard Regular"/>
              </a:rPr>
              <a:t>조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  | </a:t>
            </a:r>
            <a:r>
              <a:rPr lang="en-US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1" dirty="0" smtClean="0">
                <a:solidFill>
                  <a:srgbClr val="000000"/>
                </a:solidFill>
                <a:latin typeface="Pretendard Regular"/>
              </a:rPr>
              <a:t>ECR PROJECT</a:t>
            </a:r>
            <a:endParaRPr lang="ko-KR" sz="25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206500"/>
            <a:ext cx="16903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dirty="0" smtClean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sz="1800" b="0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11662" y="34544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08.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3225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740" y="4233734"/>
            <a:ext cx="14300200" cy="1498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33800" y="4602034"/>
            <a:ext cx="8953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b="1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결제 시 결제 </a:t>
            </a:r>
            <a:r>
              <a:rPr lang="en-US" altLang="ko-KR" sz="2500" b="1" i="0" u="none" strike="noStrike" dirty="0" err="1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en-US" altLang="ko-KR" sz="2500" b="1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500" b="1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추가</a:t>
            </a:r>
            <a:endParaRPr lang="en-US" sz="25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09.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8500" y="1181100"/>
            <a:ext cx="63881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altLang="ko-KR" sz="4200" b="0" i="0" u="none" strike="noStrike" dirty="0" smtClean="0">
                <a:solidFill>
                  <a:srgbClr val="0063BA"/>
                </a:solidFill>
                <a:ea typeface="Pretendard Bold"/>
              </a:rPr>
              <a:t>Q &amp; A </a:t>
            </a:r>
            <a:r>
              <a:rPr lang="ko-KR" altLang="en-US" sz="4200" dirty="0" smtClean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dirty="0" smtClean="0">
                <a:solidFill>
                  <a:srgbClr val="0063BA"/>
                </a:solidFill>
                <a:ea typeface="Pretendard Bold"/>
              </a:rPr>
              <a:t>보완 할 점</a:t>
            </a:r>
            <a:endParaRPr lang="en-US" altLang="ko-KR" sz="4200" b="0" i="0" u="none" strike="noStrike" dirty="0" smtClean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5918200"/>
            <a:ext cx="14300200" cy="1498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733800" y="6286500"/>
            <a:ext cx="8953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실적 조회</a:t>
            </a:r>
            <a:endParaRPr lang="en-US" altLang="ko-KR" sz="2500" b="1" dirty="0" smtClean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500" b="1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테마 별 이용횟수</a:t>
            </a:r>
            <a:r>
              <a:rPr lang="en-US" altLang="ko-KR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달의 결제 금액</a:t>
            </a:r>
            <a:r>
              <a:rPr lang="en-US" altLang="ko-KR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취소 신청 </a:t>
            </a:r>
            <a:r>
              <a:rPr lang="ko-KR" altLang="en-US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횟수 등</a:t>
            </a:r>
            <a:r>
              <a:rPr lang="en-US" altLang="ko-KR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en-US" sz="25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00" y="7658100"/>
            <a:ext cx="14300200" cy="1498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33800" y="8026400"/>
            <a:ext cx="9017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b="1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예약하기 후 </a:t>
            </a:r>
            <a:r>
              <a:rPr lang="ko-KR" altLang="en-US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등록 가능 기능</a:t>
            </a:r>
            <a:endParaRPr lang="en-US" sz="25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3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0" y="2460368"/>
            <a:ext cx="14300200" cy="1498600"/>
          </a:xfrm>
          <a:prstGeom prst="rect">
            <a:avLst/>
          </a:prstGeom>
        </p:spPr>
      </p:pic>
      <p:sp>
        <p:nvSpPr>
          <p:cNvPr id="32" name="TextBox 7"/>
          <p:cNvSpPr txBox="1"/>
          <p:nvPr/>
        </p:nvSpPr>
        <p:spPr>
          <a:xfrm>
            <a:off x="3733800" y="2792284"/>
            <a:ext cx="8953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b="1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회원가입 시  </a:t>
            </a:r>
            <a:r>
              <a:rPr lang="en-US" altLang="ko-KR" sz="2500" b="1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SMS</a:t>
            </a:r>
            <a:r>
              <a:rPr lang="ko-KR" altLang="en-US" sz="2500" b="1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인증 </a:t>
            </a:r>
            <a:r>
              <a:rPr lang="en-US" altLang="ko-KR" sz="2500" b="1" dirty="0" err="1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추가</a:t>
            </a:r>
            <a:endParaRPr lang="en-US" sz="25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76625"/>
            <a:ext cx="143002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25600" y="5965825"/>
            <a:ext cx="5003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66200" y="5965825"/>
            <a:ext cx="49911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540500" y="3565525"/>
            <a:ext cx="2298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b="1" dirty="0" smtClean="0">
                <a:solidFill>
                  <a:srgbClr val="000000"/>
                </a:solidFill>
                <a:ea typeface="Pretendard Medium"/>
              </a:rPr>
              <a:t>ECR</a:t>
            </a:r>
            <a:endParaRPr lang="ko-KR" sz="2400" b="1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51400" y="4402138"/>
            <a:ext cx="5930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장르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난이도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인원수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가격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smtClean="0">
                <a:latin typeface="Pretendard Regular" panose="020B0600000101010101" charset="-127"/>
                <a:ea typeface="Pretendard Regular" panose="020B0600000101010101" charset="-127"/>
              </a:rPr>
              <a:t>평점</a:t>
            </a:r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smtClean="0">
                <a:latin typeface="Pretendard Regular" panose="020B0600000101010101" charset="-127"/>
                <a:ea typeface="Pretendard Regular" panose="020B0600000101010101" charset="-127"/>
              </a:rPr>
              <a:t>위치를 한눈에 볼 수 있음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51400" y="6023769"/>
            <a:ext cx="5930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공포 테마에 한정되지만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다양한 공포 방탈출게임을 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한곳에서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볼 수 있다는 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51400" y="7439025"/>
            <a:ext cx="5930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 smtClean="0">
                <a:solidFill>
                  <a:srgbClr val="000000"/>
                </a:solidFill>
                <a:ea typeface="Pretendard Regular"/>
              </a:rPr>
              <a:t>모든 공포 테마를 직관적으로 구성해 쉽게 파악할 수 있음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373100" y="3565525"/>
            <a:ext cx="1054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68200" y="4554258"/>
            <a:ext cx="3429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각각 따로 확인해야하는 번거로움이 존재</a:t>
            </a: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65400" y="4721225"/>
            <a:ext cx="96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solidFill>
                  <a:srgbClr val="000000"/>
                </a:solidFill>
                <a:ea typeface="Pretendard Medium"/>
              </a:rPr>
              <a:t>편의성</a:t>
            </a:r>
            <a:endParaRPr lang="en-US" sz="2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90800" y="6192838"/>
            <a:ext cx="93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smtClean="0">
                <a:solidFill>
                  <a:srgbClr val="000000"/>
                </a:solidFill>
                <a:ea typeface="Pretendard Medium"/>
              </a:rPr>
              <a:t>제약성</a:t>
            </a:r>
            <a:endParaRPr lang="en-US" sz="2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90800" y="7578725"/>
            <a:ext cx="93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smtClean="0">
                <a:solidFill>
                  <a:srgbClr val="000000"/>
                </a:solidFill>
                <a:ea typeface="Pretendard Medium"/>
              </a:rPr>
              <a:t>접근성</a:t>
            </a:r>
            <a:endParaRPr lang="en-US" sz="2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3476625"/>
            <a:ext cx="14300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4098925"/>
            <a:ext cx="14300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5394" y="5614988"/>
            <a:ext cx="143002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7134225"/>
            <a:ext cx="143002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8467725"/>
            <a:ext cx="143002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09.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8500" y="1333500"/>
            <a:ext cx="24765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323665" y="1431365"/>
            <a:ext cx="989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500" b="1" i="0" u="none" strike="noStrike" dirty="0" smtClean="0">
                <a:solidFill>
                  <a:srgbClr val="000000"/>
                </a:solidFill>
                <a:ea typeface="Pretendard SemiBold"/>
              </a:rPr>
              <a:t>ECR PROJECT</a:t>
            </a:r>
            <a:r>
              <a:rPr lang="ko-KR" altLang="en-US" sz="3500" b="0" i="0" u="none" strike="noStrike" dirty="0" smtClean="0">
                <a:solidFill>
                  <a:srgbClr val="000000"/>
                </a:solidFill>
                <a:ea typeface="Pretendard SemiBold"/>
              </a:rPr>
              <a:t>의 </a:t>
            </a:r>
            <a:r>
              <a:rPr lang="ko-KR" altLang="en-US" sz="3500" dirty="0" smtClean="0">
                <a:solidFill>
                  <a:srgbClr val="0062B9"/>
                </a:solidFill>
                <a:ea typeface="Pretendard SemiBold"/>
              </a:rPr>
              <a:t>차별성</a:t>
            </a:r>
            <a:endParaRPr lang="en-US" sz="3500" b="0" i="0" u="none" strike="noStrike" dirty="0">
              <a:solidFill>
                <a:srgbClr val="0062B9"/>
              </a:solidFill>
              <a:latin typeface="Pretendard SemiBold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13030200" y="3569820"/>
            <a:ext cx="2298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b="1" dirty="0" smtClean="0">
                <a:solidFill>
                  <a:srgbClr val="000000"/>
                </a:solidFill>
                <a:ea typeface="Pretendard Medium"/>
              </a:rPr>
              <a:t>CODE K</a:t>
            </a:r>
            <a:endParaRPr lang="ko-KR" sz="2400" b="1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12268200" y="6010509"/>
            <a:ext cx="3429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자신들의 체인점만 제공되어</a:t>
            </a:r>
            <a:endParaRPr lang="en-US" altLang="ko-KR" sz="2000" b="0" i="0" u="none" strike="noStrike" dirty="0" smtClean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전체를 한눈에 보기가 어려움</a:t>
            </a: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3" name="TextBox 10"/>
          <p:cNvSpPr txBox="1"/>
          <p:nvPr/>
        </p:nvSpPr>
        <p:spPr>
          <a:xfrm>
            <a:off x="12268200" y="7464425"/>
            <a:ext cx="3429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체인점으로만 구성되어 있어</a:t>
            </a:r>
            <a:endParaRPr lang="en-US" altLang="ko-KR" sz="2000" b="0" i="0" u="none" strike="noStrike" dirty="0" smtClean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모르는 사람들은 이용하기 어려움</a:t>
            </a: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4" name="TextBox 11"/>
          <p:cNvSpPr txBox="1"/>
          <p:nvPr/>
        </p:nvSpPr>
        <p:spPr>
          <a:xfrm>
            <a:off x="698500" y="1181100"/>
            <a:ext cx="63881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4200" b="0" i="0" u="none" strike="noStrike" dirty="0" smtClean="0">
                <a:solidFill>
                  <a:srgbClr val="0063BA"/>
                </a:solidFill>
                <a:ea typeface="Pretendard Bold"/>
              </a:rPr>
              <a:t>마무리</a:t>
            </a:r>
            <a:endParaRPr lang="en-US" altLang="ko-KR" sz="4200" b="0" i="0" u="none" strike="noStrike" dirty="0" smtClean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6462" y="3740150"/>
            <a:ext cx="11544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2000" b="0" i="0" u="none" strike="noStrike" dirty="0" smtClean="0">
                <a:solidFill>
                  <a:srgbClr val="0063BA"/>
                </a:solidFill>
                <a:ea typeface="Pretendard Bold"/>
              </a:rPr>
              <a:t>감사합니다</a:t>
            </a:r>
            <a:endParaRPr lang="ko-KR" sz="12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11662" y="5849723"/>
            <a:ext cx="4533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1" i="0" u="none" strike="noStrike" dirty="0" smtClean="0">
                <a:solidFill>
                  <a:srgbClr val="000000"/>
                </a:solidFill>
                <a:ea typeface="Pretendard Regular"/>
              </a:rPr>
              <a:t>2</a:t>
            </a:r>
            <a:r>
              <a:rPr lang="ko-KR" altLang="en-US" sz="2500" b="1" i="0" u="none" strike="noStrike" dirty="0" smtClean="0">
                <a:solidFill>
                  <a:srgbClr val="000000"/>
                </a:solidFill>
                <a:ea typeface="Pretendard Regular"/>
              </a:rPr>
              <a:t>조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  | </a:t>
            </a:r>
            <a:r>
              <a:rPr lang="en-US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1" dirty="0" smtClean="0">
                <a:solidFill>
                  <a:srgbClr val="000000"/>
                </a:solidFill>
                <a:latin typeface="Pretendard Regular"/>
              </a:rPr>
              <a:t>ECR PROJECT</a:t>
            </a:r>
            <a:endParaRPr lang="ko-KR" sz="25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206500"/>
            <a:ext cx="16903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dirty="0" smtClean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sz="1800" b="0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9701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937" y="3086100"/>
            <a:ext cx="14300200" cy="635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87800" y="3634288"/>
            <a:ext cx="12319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100" b="0" i="0" u="none" strike="noStrike" dirty="0" smtClean="0">
                <a:solidFill>
                  <a:srgbClr val="0063BA"/>
                </a:solidFill>
                <a:ea typeface="Pretendard SemiBold"/>
              </a:rPr>
              <a:t>프로젝트 개요</a:t>
            </a:r>
            <a:endParaRPr lang="en-US" sz="3100" b="0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5547" y="5102225"/>
            <a:ext cx="11988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err="1" smtClean="0">
                <a:solidFill>
                  <a:srgbClr val="000000"/>
                </a:solidFill>
                <a:ea typeface="Pretendard Regular"/>
              </a:rPr>
              <a:t>호러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Regular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ea typeface="Pretendard Regular"/>
              </a:rPr>
              <a:t>스릴러 등 인기있는 공포 테마에 집중을 하였음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45547" y="6117138"/>
            <a:ext cx="11988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여러 </a:t>
            </a:r>
            <a:r>
              <a:rPr lang="ko-KR" altLang="en-US" sz="2000" b="0" i="0" u="none" strike="noStrike" dirty="0" err="1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방탈출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카페 정보를 한곳에 제공</a:t>
            </a: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0" y="4552950"/>
            <a:ext cx="12954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01.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8500" y="1333500"/>
            <a:ext cx="24765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4200" dirty="0" smtClean="0">
                <a:solidFill>
                  <a:srgbClr val="0063BA"/>
                </a:solidFill>
                <a:ea typeface="Pretendard Bold"/>
              </a:rPr>
              <a:t>프로젝트</a:t>
            </a:r>
            <a:endParaRPr lang="en-US" altLang="ko-KR" sz="4200" dirty="0" smtClean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4200" dirty="0" smtClean="0">
                <a:solidFill>
                  <a:srgbClr val="0063BA"/>
                </a:solidFill>
                <a:latin typeface="Pretendard Bold"/>
                <a:ea typeface="Pretendard Bold"/>
              </a:rPr>
              <a:t>소개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</a:t>
            </a:r>
            <a:r>
              <a:rPr lang="en-US" altLang="ko-KR" dirty="0" smtClean="0">
                <a:solidFill>
                  <a:srgbClr val="9E9E9E"/>
                </a:solidFill>
                <a:ea typeface="Pretendard Regular"/>
              </a:rPr>
              <a:t>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7400" y="1384300"/>
            <a:ext cx="1297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500" dirty="0" smtClean="0">
                <a:solidFill>
                  <a:schemeClr val="bg1">
                    <a:lumMod val="50000"/>
                  </a:schemeClr>
                </a:solidFill>
                <a:ea typeface="Pretendard SemiBold"/>
              </a:rPr>
              <a:t>프로젝트</a:t>
            </a:r>
            <a:r>
              <a:rPr lang="ko-KR" altLang="en-US" sz="3500" i="0" u="none" strike="noStrike" dirty="0" smtClean="0">
                <a:solidFill>
                  <a:schemeClr val="bg1">
                    <a:lumMod val="50000"/>
                  </a:schemeClr>
                </a:solidFill>
                <a:ea typeface="Pretendard SemiBold"/>
              </a:rPr>
              <a:t> </a:t>
            </a:r>
            <a:r>
              <a:rPr lang="ko-KR" altLang="en-US" sz="3500" dirty="0" smtClean="0">
                <a:solidFill>
                  <a:schemeClr val="bg1">
                    <a:lumMod val="50000"/>
                  </a:schemeClr>
                </a:solidFill>
                <a:ea typeface="Pretendard SemiBold"/>
              </a:rPr>
              <a:t>목적</a:t>
            </a:r>
            <a:endParaRPr lang="en-US" altLang="ko-KR" sz="3500" dirty="0" smtClean="0">
              <a:solidFill>
                <a:schemeClr val="bg1">
                  <a:lumMod val="50000"/>
                </a:schemeClr>
              </a:solidFill>
              <a:ea typeface="Pretendard SemiBold"/>
            </a:endParaRPr>
          </a:p>
          <a:p>
            <a:pPr>
              <a:lnSpc>
                <a:spcPct val="116199"/>
              </a:lnSpc>
            </a:pPr>
            <a:r>
              <a:rPr lang="ko-KR" altLang="en-US" sz="2500" b="1" dirty="0" err="1" smtClean="0">
                <a:solidFill>
                  <a:schemeClr val="bg1">
                    <a:lumMod val="50000"/>
                  </a:schemeClr>
                </a:solidFill>
                <a:latin typeface="Pretendard SemiBold"/>
              </a:rPr>
              <a:t>방탈출</a:t>
            </a:r>
            <a:r>
              <a:rPr lang="ko-KR" altLang="en-US" sz="2500" b="1" dirty="0" smtClean="0">
                <a:solidFill>
                  <a:schemeClr val="bg1">
                    <a:lumMod val="50000"/>
                  </a:schemeClr>
                </a:solidFill>
                <a:latin typeface="Pretendard SemiBold"/>
              </a:rPr>
              <a:t> 카페의 장르 특화</a:t>
            </a:r>
            <a:r>
              <a:rPr lang="en-US" altLang="ko-KR" sz="2500" b="1" dirty="0" smtClean="0">
                <a:solidFill>
                  <a:schemeClr val="bg1">
                    <a:lumMod val="50000"/>
                  </a:schemeClr>
                </a:solidFill>
                <a:latin typeface="Pretendard SemiBold"/>
              </a:rPr>
              <a:t>, </a:t>
            </a:r>
            <a:r>
              <a:rPr lang="ko-KR" altLang="en-US" sz="2500" b="1" dirty="0" smtClean="0">
                <a:solidFill>
                  <a:schemeClr val="bg1">
                    <a:lumMod val="50000"/>
                  </a:schemeClr>
                </a:solidFill>
                <a:latin typeface="Pretendard SemiBold"/>
              </a:rPr>
              <a:t>포털 사이트 구축과 사용자의 편의성 증대</a:t>
            </a:r>
            <a:endParaRPr lang="en-US" altLang="ko-KR" sz="2500" b="1" dirty="0" smtClean="0">
              <a:solidFill>
                <a:schemeClr val="bg1">
                  <a:lumMod val="50000"/>
                </a:schemeClr>
              </a:solidFill>
              <a:latin typeface="Pretendard SemiBold"/>
            </a:endParaRPr>
          </a:p>
        </p:txBody>
      </p:sp>
      <p:sp>
        <p:nvSpPr>
          <p:cNvPr id="19" name="TextBox 9"/>
          <p:cNvSpPr txBox="1"/>
          <p:nvPr/>
        </p:nvSpPr>
        <p:spPr>
          <a:xfrm>
            <a:off x="4145547" y="7132051"/>
            <a:ext cx="11938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Regular"/>
              </a:rPr>
              <a:t>통합 예약 시스템으로 빠르고 보기 쉽게 예약 가능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788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937" y="3086100"/>
            <a:ext cx="14300200" cy="635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87800" y="3634288"/>
            <a:ext cx="12319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100" b="0" i="0" u="none" strike="noStrike" dirty="0" smtClean="0">
                <a:solidFill>
                  <a:srgbClr val="0063BA"/>
                </a:solidFill>
                <a:ea typeface="Pretendard SemiBold"/>
              </a:rPr>
              <a:t>주요 기능</a:t>
            </a:r>
            <a:endParaRPr lang="en-US" sz="3100" b="0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45547" y="5102225"/>
            <a:ext cx="4617453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Regular"/>
              </a:rPr>
              <a:t>회원 관리</a:t>
            </a:r>
            <a:endParaRPr lang="en-US" altLang="ko-KR" sz="2000" dirty="0" smtClean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회원가입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로그인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회원정보수정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예약확인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45547" y="6117138"/>
            <a:ext cx="4617453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테마 검색</a:t>
            </a:r>
            <a:endParaRPr lang="en-US" altLang="ko-KR" sz="2000" b="0" i="0" u="none" strike="noStrike" dirty="0" smtClean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장르별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지역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테마 이름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난이도를 검색 가능</a:t>
            </a: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0" y="4552950"/>
            <a:ext cx="12954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01.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8500" y="1333500"/>
            <a:ext cx="24765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4200" dirty="0" smtClean="0">
                <a:solidFill>
                  <a:srgbClr val="0063BA"/>
                </a:solidFill>
                <a:ea typeface="Pretendard Bold"/>
              </a:rPr>
              <a:t>프로젝트</a:t>
            </a:r>
            <a:endParaRPr lang="en-US" altLang="ko-KR" sz="4200" dirty="0" smtClean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4200" dirty="0" smtClean="0">
                <a:solidFill>
                  <a:srgbClr val="0063BA"/>
                </a:solidFill>
                <a:latin typeface="Pretendard Bold"/>
                <a:ea typeface="Pretendard Bold"/>
              </a:rPr>
              <a:t>소개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</a:t>
            </a:r>
            <a:r>
              <a:rPr lang="en-US" altLang="ko-KR" dirty="0" smtClean="0">
                <a:solidFill>
                  <a:srgbClr val="9E9E9E"/>
                </a:solidFill>
                <a:ea typeface="Pretendard Regular"/>
              </a:rPr>
              <a:t>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7400" y="1384300"/>
            <a:ext cx="12979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500" dirty="0" smtClean="0">
                <a:solidFill>
                  <a:schemeClr val="bg1">
                    <a:lumMod val="50000"/>
                  </a:schemeClr>
                </a:solidFill>
                <a:ea typeface="Pretendard SemiBold"/>
              </a:rPr>
              <a:t>프로젝트</a:t>
            </a:r>
            <a:r>
              <a:rPr lang="ko-KR" altLang="en-US" sz="3500" i="0" u="none" strike="noStrike" dirty="0" smtClean="0">
                <a:solidFill>
                  <a:schemeClr val="bg1">
                    <a:lumMod val="50000"/>
                  </a:schemeClr>
                </a:solidFill>
                <a:ea typeface="Pretendard SemiBold"/>
              </a:rPr>
              <a:t> </a:t>
            </a:r>
            <a:r>
              <a:rPr lang="ko-KR" altLang="en-US" sz="3500" dirty="0" smtClean="0">
                <a:solidFill>
                  <a:schemeClr val="bg1">
                    <a:lumMod val="50000"/>
                  </a:schemeClr>
                </a:solidFill>
                <a:ea typeface="Pretendard SemiBold"/>
              </a:rPr>
              <a:t>목적</a:t>
            </a:r>
            <a:endParaRPr lang="en-US" altLang="ko-KR" sz="3500" dirty="0" smtClean="0">
              <a:solidFill>
                <a:schemeClr val="bg1">
                  <a:lumMod val="50000"/>
                </a:schemeClr>
              </a:solidFill>
              <a:ea typeface="Pretendard SemiBold"/>
            </a:endParaRPr>
          </a:p>
          <a:p>
            <a:pPr>
              <a:lnSpc>
                <a:spcPct val="116199"/>
              </a:lnSpc>
            </a:pPr>
            <a:r>
              <a:rPr lang="ko-KR" altLang="en-US" sz="2500" b="1" dirty="0" err="1" smtClean="0">
                <a:solidFill>
                  <a:schemeClr val="bg1">
                    <a:lumMod val="50000"/>
                  </a:schemeClr>
                </a:solidFill>
                <a:latin typeface="Pretendard SemiBold"/>
              </a:rPr>
              <a:t>방탈출</a:t>
            </a:r>
            <a:r>
              <a:rPr lang="ko-KR" altLang="en-US" sz="2500" b="1" dirty="0" smtClean="0">
                <a:solidFill>
                  <a:schemeClr val="bg1">
                    <a:lumMod val="50000"/>
                  </a:schemeClr>
                </a:solidFill>
                <a:latin typeface="Pretendard SemiBold"/>
              </a:rPr>
              <a:t> 카페의 장르 특화</a:t>
            </a:r>
            <a:r>
              <a:rPr lang="en-US" altLang="ko-KR" sz="2500" b="1" dirty="0" smtClean="0">
                <a:solidFill>
                  <a:schemeClr val="bg1">
                    <a:lumMod val="50000"/>
                  </a:schemeClr>
                </a:solidFill>
                <a:latin typeface="Pretendard SemiBold"/>
              </a:rPr>
              <a:t>, </a:t>
            </a:r>
            <a:r>
              <a:rPr lang="ko-KR" altLang="en-US" sz="2500" b="1" dirty="0" smtClean="0">
                <a:solidFill>
                  <a:schemeClr val="bg1">
                    <a:lumMod val="50000"/>
                  </a:schemeClr>
                </a:solidFill>
                <a:latin typeface="Pretendard SemiBold"/>
              </a:rPr>
              <a:t>포털 사이트 구축과 사용자의 편의성 증대</a:t>
            </a:r>
            <a:endParaRPr lang="en-US" altLang="ko-KR" sz="2500" b="1" dirty="0" smtClean="0">
              <a:solidFill>
                <a:schemeClr val="bg1">
                  <a:lumMod val="50000"/>
                </a:schemeClr>
              </a:solidFill>
              <a:latin typeface="Pretendard SemiBold"/>
            </a:endParaRPr>
          </a:p>
        </p:txBody>
      </p:sp>
      <p:sp>
        <p:nvSpPr>
          <p:cNvPr id="19" name="TextBox 9"/>
          <p:cNvSpPr txBox="1"/>
          <p:nvPr/>
        </p:nvSpPr>
        <p:spPr>
          <a:xfrm>
            <a:off x="4145547" y="7132051"/>
            <a:ext cx="4617453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리뷰 시스템</a:t>
            </a:r>
            <a:endParaRPr lang="en-US" altLang="ko-KR" sz="2000" b="0" i="0" u="none" strike="noStrike" dirty="0" smtClean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테마 별 리뷰 작성 및 평가</a:t>
            </a: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11083754" y="7196638"/>
            <a:ext cx="4668253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예약 관리</a:t>
            </a:r>
            <a:endParaRPr lang="en-US" altLang="ko-KR" sz="2000" b="0" i="0" u="none" strike="noStrike" dirty="0" smtClean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테마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예약 확인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예약 취소</a:t>
            </a:r>
            <a:endParaRPr lang="en-US" altLang="ko-KR" sz="2000" b="0" i="0" u="none" strike="noStrike" dirty="0" smtClean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1109155" y="5102225"/>
            <a:ext cx="4617453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 smtClean="0">
                <a:solidFill>
                  <a:srgbClr val="000000"/>
                </a:solidFill>
                <a:ea typeface="Pretendard Regular"/>
              </a:rPr>
              <a:t>관계자 기능</a:t>
            </a:r>
            <a:endParaRPr lang="en-US" altLang="ko-KR" sz="2000" dirty="0" smtClean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: 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테마 등록</a:t>
            </a:r>
            <a:r>
              <a:rPr lang="en-US" altLang="ko-KR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000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수정 삭제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11109155" y="6117138"/>
            <a:ext cx="4617453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 smtClean="0">
                <a:solidFill>
                  <a:srgbClr val="000000"/>
                </a:solidFill>
                <a:ea typeface="Pretendard Regular"/>
              </a:rPr>
              <a:t>관리자 기능</a:t>
            </a:r>
            <a:endParaRPr lang="en-US" altLang="ko-KR" sz="2000" dirty="0" smtClean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 smtClean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ko-KR" altLang="en-US" sz="2000" dirty="0" smtClean="0">
                <a:solidFill>
                  <a:srgbClr val="000000"/>
                </a:solidFill>
                <a:ea typeface="Pretendard Regular"/>
              </a:rPr>
              <a:t>회원 및 업체 관리</a:t>
            </a:r>
            <a:r>
              <a:rPr lang="en-US" altLang="ko-KR" sz="20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ea typeface="Pretendard Regular"/>
              </a:rPr>
              <a:t>공지사항 작성과 수정</a:t>
            </a:r>
            <a:r>
              <a:rPr lang="en-US" altLang="ko-KR" sz="2000" dirty="0" smtClean="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ea typeface="Pretendard Regular"/>
              </a:rPr>
              <a:t>삭제</a:t>
            </a:r>
            <a:endParaRPr lang="en-US" altLang="ko-KR" sz="2000" dirty="0" smtClean="0">
              <a:solidFill>
                <a:srgbClr val="000000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7027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86468" y="8572500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 smtClean="0">
                <a:solidFill>
                  <a:srgbClr val="9E9E9E"/>
                </a:solidFill>
                <a:ea typeface="Pretendard Regular"/>
              </a:rPr>
              <a:t>Leader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b="1" dirty="0" err="1" smtClean="0">
                <a:solidFill>
                  <a:srgbClr val="9E9E9E"/>
                </a:solidFill>
                <a:ea typeface="Pretendard Regular"/>
              </a:rPr>
              <a:t>현민환</a:t>
            </a:r>
            <a:r>
              <a:rPr lang="ko-KR" altLang="en-US" sz="1600" b="1" dirty="0" smtClean="0">
                <a:solidFill>
                  <a:srgbClr val="9E9E9E"/>
                </a:solidFill>
                <a:ea typeface="Pretendard Regular"/>
              </a:rPr>
              <a:t> 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6477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02.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8500" y="1333500"/>
            <a:ext cx="3403464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4200" dirty="0" smtClean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0" i="0" u="none" strike="noStrike" dirty="0" smtClean="0">
                <a:solidFill>
                  <a:srgbClr val="0063BA"/>
                </a:solidFill>
                <a:latin typeface="Pretendard Bold"/>
                <a:ea typeface="Pretendard Bold"/>
              </a:rPr>
              <a:t>멤버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</a:t>
            </a:r>
            <a:r>
              <a:rPr lang="en-US" altLang="ko-KR" dirty="0" smtClean="0">
                <a:solidFill>
                  <a:srgbClr val="9E9E9E"/>
                </a:solidFill>
                <a:ea typeface="Pretendard Regular"/>
              </a:rPr>
              <a:t>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27400" y="1384300"/>
            <a:ext cx="9105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35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01964" y="8604584"/>
            <a:ext cx="2620442" cy="2981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 smtClean="0">
                <a:solidFill>
                  <a:srgbClr val="9E9E9E"/>
                </a:solidFill>
                <a:ea typeface="Pretendard Regular"/>
              </a:rPr>
              <a:t>Member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rgbClr val="9E9E9E"/>
                </a:solidFill>
                <a:ea typeface="Pretendard Regular"/>
              </a:rPr>
              <a:t>김광훈</a:t>
            </a:r>
            <a:endParaRPr lang="en-US" altLang="ko-KR" sz="1600" b="1" dirty="0" smtClean="0">
              <a:solidFill>
                <a:srgbClr val="9E9E9E"/>
              </a:solidFill>
              <a:ea typeface="Pretendard Regular"/>
            </a:endParaRPr>
          </a:p>
        </p:txBody>
      </p:sp>
      <p:grpSp>
        <p:nvGrpSpPr>
          <p:cNvPr id="22" name="그룹 19"/>
          <p:cNvGrpSpPr>
            <a:grpSpLocks/>
          </p:cNvGrpSpPr>
          <p:nvPr/>
        </p:nvGrpSpPr>
        <p:grpSpPr bwMode="auto">
          <a:xfrm>
            <a:off x="686468" y="2947988"/>
            <a:ext cx="16608425" cy="5345112"/>
            <a:chOff x="688716" y="2351269"/>
            <a:chExt cx="16954704" cy="5872231"/>
          </a:xfrm>
        </p:grpSpPr>
        <p:pic>
          <p:nvPicPr>
            <p:cNvPr id="23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7174" y="2351269"/>
              <a:ext cx="2501030" cy="5859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16" y="2438403"/>
              <a:ext cx="2504184" cy="5763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424" y="2438403"/>
              <a:ext cx="2675077" cy="5742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그림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3076" y="2351269"/>
              <a:ext cx="2500344" cy="5872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그림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0489" y="2351269"/>
              <a:ext cx="2546000" cy="5872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15"/>
          <p:cNvSpPr txBox="1"/>
          <p:nvPr/>
        </p:nvSpPr>
        <p:spPr>
          <a:xfrm>
            <a:off x="14818497" y="8603940"/>
            <a:ext cx="2476396" cy="2897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 smtClean="0">
                <a:solidFill>
                  <a:srgbClr val="9E9E9E"/>
                </a:solidFill>
                <a:ea typeface="Pretendard Regular"/>
              </a:rPr>
              <a:t>Member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rgbClr val="9E9E9E"/>
                </a:solidFill>
                <a:ea typeface="Pretendard Regular"/>
              </a:rPr>
              <a:t>유병수</a:t>
            </a:r>
            <a:endParaRPr lang="en-US" altLang="ko-KR" sz="1600" b="1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11215953" y="8601601"/>
            <a:ext cx="2526085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Member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b="1" dirty="0" err="1" smtClean="0">
                <a:solidFill>
                  <a:srgbClr val="9E9E9E"/>
                </a:solidFill>
                <a:ea typeface="Pretendard Regular"/>
              </a:rPr>
              <a:t>박혜연</a:t>
            </a:r>
            <a:endParaRPr lang="ko-KR" altLang="ko-KR" sz="1600" b="1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7708519" y="8605739"/>
            <a:ext cx="2449950" cy="2879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9E9E9E"/>
                </a:solidFill>
                <a:ea typeface="Pretendard Regular"/>
              </a:rPr>
              <a:t>Member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dirty="0" smtClean="0">
                <a:solidFill>
                  <a:srgbClr val="9E9E9E"/>
                </a:solidFill>
                <a:ea typeface="Pretendard Regular"/>
              </a:rPr>
              <a:t>김승욱</a:t>
            </a:r>
            <a:endParaRPr lang="ko-KR" altLang="ko-KR" sz="1600" b="1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668721" y="9216918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b="1" dirty="0" smtClean="0">
                <a:solidFill>
                  <a:srgbClr val="9E9E9E"/>
                </a:solidFill>
                <a:ea typeface="Pretendard Regular"/>
              </a:rPr>
              <a:t>✔ </a:t>
            </a:r>
            <a:r>
              <a:rPr lang="ko-KR" altLang="en-US" sz="1600" b="1" dirty="0" err="1" smtClean="0">
                <a:solidFill>
                  <a:srgbClr val="9E9E9E"/>
                </a:solidFill>
                <a:ea typeface="Pretendard Regular"/>
              </a:rPr>
              <a:t>테마장르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4167919" y="9210621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</a:t>
            </a:r>
            <a:r>
              <a:rPr lang="ko-KR" altLang="en-US" sz="1600" b="1" i="0" u="none" strike="noStrike" dirty="0" smtClean="0">
                <a:solidFill>
                  <a:srgbClr val="9E9E9E"/>
                </a:solidFill>
                <a:ea typeface="Pretendard Regular"/>
              </a:rPr>
              <a:t>예약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7667117" y="9217885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b="1">
                <a:solidFill>
                  <a:srgbClr val="9E9E9E"/>
                </a:solidFill>
                <a:ea typeface="Pretendard Regular"/>
              </a:rPr>
              <a:t>✔ </a:t>
            </a:r>
            <a:r>
              <a:rPr lang="ko-KR" altLang="en-US" sz="1600" b="1" smtClean="0">
                <a:solidFill>
                  <a:srgbClr val="9E9E9E"/>
                </a:solidFill>
                <a:ea typeface="Pretendard Regular"/>
              </a:rPr>
              <a:t>회원가입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37" name="TextBox 5"/>
          <p:cNvSpPr txBox="1"/>
          <p:nvPr/>
        </p:nvSpPr>
        <p:spPr>
          <a:xfrm>
            <a:off x="11215953" y="9210621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</a:t>
            </a:r>
            <a:r>
              <a:rPr lang="ko-KR" altLang="en-US" sz="1600" b="1" dirty="0" smtClean="0">
                <a:solidFill>
                  <a:srgbClr val="9E9E9E"/>
                </a:solidFill>
                <a:ea typeface="Pretendard Regular"/>
              </a:rPr>
              <a:t>공지사항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38" name="TextBox 5"/>
          <p:cNvSpPr txBox="1"/>
          <p:nvPr/>
        </p:nvSpPr>
        <p:spPr>
          <a:xfrm>
            <a:off x="14715151" y="9217885"/>
            <a:ext cx="2488532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b="1" dirty="0">
                <a:solidFill>
                  <a:srgbClr val="9E9E9E"/>
                </a:solidFill>
                <a:ea typeface="Pretendard Regular"/>
              </a:rPr>
              <a:t>✔ </a:t>
            </a:r>
            <a:r>
              <a:rPr lang="ko-KR" altLang="en-US" sz="1600" b="1" dirty="0" smtClean="0">
                <a:solidFill>
                  <a:srgbClr val="9E9E9E"/>
                </a:solidFill>
                <a:ea typeface="Pretendard Regular"/>
              </a:rPr>
              <a:t>로그인</a:t>
            </a:r>
            <a:endParaRPr lang="ko-KR" sz="1600" b="1" i="0" u="none" strike="noStrike" dirty="0">
              <a:solidFill>
                <a:srgbClr val="9E9E9E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73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220" y="2838519"/>
            <a:ext cx="12954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03.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8500" y="1333500"/>
            <a:ext cx="24765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4200" b="0" i="0" u="none" strike="noStrike" dirty="0" smtClean="0">
                <a:solidFill>
                  <a:srgbClr val="0063BA"/>
                </a:solidFill>
                <a:ea typeface="Pretendard Bold"/>
              </a:rPr>
              <a:t>프로젝트</a:t>
            </a:r>
            <a:endParaRPr lang="en-US" altLang="ko-KR" sz="4200" b="0" i="0" u="none" strike="noStrike" dirty="0" smtClean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4200" dirty="0" smtClean="0">
                <a:solidFill>
                  <a:srgbClr val="0063BA"/>
                </a:solidFill>
                <a:ea typeface="Pretendard Bold"/>
              </a:rPr>
              <a:t>기간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</a:t>
            </a:r>
            <a:r>
              <a:rPr lang="en-US" altLang="ko-KR" dirty="0" smtClean="0">
                <a:solidFill>
                  <a:srgbClr val="9E9E9E"/>
                </a:solidFill>
                <a:ea typeface="Pretendard Regular"/>
              </a:rPr>
              <a:t>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7400" y="1384300"/>
            <a:ext cx="9893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5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2024.09.02 ~ 2024.09.27</a:t>
            </a:r>
            <a:endParaRPr lang="en-US" altLang="ko-KR" sz="3500" b="1" i="0" u="none" strike="noStrike" dirty="0" smtClean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9"/>
          <p:cNvSpPr txBox="1"/>
          <p:nvPr/>
        </p:nvSpPr>
        <p:spPr>
          <a:xfrm>
            <a:off x="3732900" y="3358816"/>
            <a:ext cx="137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dirty="0" smtClean="0">
                <a:solidFill>
                  <a:srgbClr val="000000"/>
                </a:solidFill>
                <a:ea typeface="Pretendard Regular"/>
              </a:rPr>
              <a:t>09.08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데이터 수집</a:t>
            </a:r>
            <a:endParaRPr lang="en-US" sz="2000" b="1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3363863" y="5720019"/>
            <a:ext cx="12253869" cy="886912"/>
          </a:xfrm>
          <a:prstGeom prst="flowChartProcess">
            <a:avLst/>
          </a:prstGeom>
          <a:solidFill>
            <a:srgbClr val="0063B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처리 25"/>
          <p:cNvSpPr/>
          <p:nvPr/>
        </p:nvSpPr>
        <p:spPr>
          <a:xfrm>
            <a:off x="3339800" y="5714535"/>
            <a:ext cx="2500269" cy="89022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/>
          <p:cNvSpPr/>
          <p:nvPr/>
        </p:nvSpPr>
        <p:spPr>
          <a:xfrm>
            <a:off x="13220700" y="5720018"/>
            <a:ext cx="2397032" cy="88473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처리 29"/>
          <p:cNvSpPr/>
          <p:nvPr/>
        </p:nvSpPr>
        <p:spPr>
          <a:xfrm>
            <a:off x="8319496" y="5722155"/>
            <a:ext cx="2484573" cy="880699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뺄셈 기호 30"/>
          <p:cNvSpPr/>
          <p:nvPr/>
        </p:nvSpPr>
        <p:spPr>
          <a:xfrm>
            <a:off x="2543629" y="6170006"/>
            <a:ext cx="13703300" cy="45719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연결자 34"/>
          <p:cNvSpPr/>
          <p:nvPr/>
        </p:nvSpPr>
        <p:spPr>
          <a:xfrm>
            <a:off x="11974284" y="6138667"/>
            <a:ext cx="76200" cy="10216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925721" y="4254097"/>
            <a:ext cx="947152" cy="914400"/>
          </a:xfrm>
          <a:prstGeom prst="ellipse">
            <a:avLst/>
          </a:prstGeom>
          <a:solidFill>
            <a:srgbClr val="0062B9"/>
          </a:solidFill>
          <a:ln>
            <a:solidFill>
              <a:srgbClr val="006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6621088" y="7211268"/>
            <a:ext cx="947152" cy="914400"/>
          </a:xfrm>
          <a:prstGeom prst="ellipse">
            <a:avLst/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9095109" y="4247790"/>
            <a:ext cx="947152" cy="914400"/>
          </a:xfrm>
          <a:prstGeom prst="ellipse">
            <a:avLst/>
          </a:prstGeom>
          <a:solidFill>
            <a:srgbClr val="0062B9"/>
          </a:solidFill>
          <a:ln>
            <a:solidFill>
              <a:srgbClr val="006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538808" y="7211268"/>
            <a:ext cx="947152" cy="914400"/>
          </a:xfrm>
          <a:prstGeom prst="ellipse">
            <a:avLst/>
          </a:prstGeom>
          <a:solidFill>
            <a:srgbClr val="DCE6F2"/>
          </a:solidFill>
          <a:ln>
            <a:solidFill>
              <a:srgbClr val="DCE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3958892" y="4247790"/>
            <a:ext cx="947152" cy="914400"/>
          </a:xfrm>
          <a:prstGeom prst="ellipse">
            <a:avLst/>
          </a:prstGeom>
          <a:solidFill>
            <a:srgbClr val="0062B9"/>
          </a:solidFill>
          <a:ln>
            <a:solidFill>
              <a:srgbClr val="006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292" y="4323411"/>
            <a:ext cx="777483" cy="77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653" y="4215034"/>
            <a:ext cx="863670" cy="86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003" y="7305502"/>
            <a:ext cx="752058" cy="752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506" y="7296995"/>
            <a:ext cx="777792" cy="77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0496" y="4309964"/>
            <a:ext cx="748966" cy="74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9"/>
          <p:cNvSpPr txBox="1"/>
          <p:nvPr/>
        </p:nvSpPr>
        <p:spPr>
          <a:xfrm>
            <a:off x="8875982" y="3367947"/>
            <a:ext cx="137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dirty="0" smtClean="0">
                <a:solidFill>
                  <a:srgbClr val="000000"/>
                </a:solidFill>
                <a:ea typeface="Pretendard Regular"/>
              </a:rPr>
              <a:t>09.23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보완</a:t>
            </a:r>
            <a:endParaRPr lang="en-US" sz="2000" b="1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79" name="TextBox 9"/>
          <p:cNvSpPr txBox="1"/>
          <p:nvPr/>
        </p:nvSpPr>
        <p:spPr>
          <a:xfrm>
            <a:off x="13732661" y="3349426"/>
            <a:ext cx="137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dirty="0" smtClean="0">
                <a:solidFill>
                  <a:srgbClr val="000000"/>
                </a:solidFill>
                <a:ea typeface="Pretendard Regular"/>
              </a:rPr>
              <a:t>09.27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배포</a:t>
            </a:r>
            <a:endParaRPr lang="en-US" sz="2000" b="1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81" name="TextBox 9"/>
          <p:cNvSpPr txBox="1"/>
          <p:nvPr/>
        </p:nvSpPr>
        <p:spPr>
          <a:xfrm>
            <a:off x="6446964" y="8285663"/>
            <a:ext cx="137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dirty="0" smtClean="0">
                <a:solidFill>
                  <a:srgbClr val="000000"/>
                </a:solidFill>
                <a:ea typeface="Pretendard Regular"/>
              </a:rPr>
              <a:t>09.02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사전 기획</a:t>
            </a:r>
            <a:endParaRPr lang="en-US" sz="2000" b="1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82" name="TextBox 9"/>
          <p:cNvSpPr txBox="1"/>
          <p:nvPr/>
        </p:nvSpPr>
        <p:spPr>
          <a:xfrm>
            <a:off x="11364684" y="8285663"/>
            <a:ext cx="137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dirty="0" smtClean="0">
                <a:solidFill>
                  <a:srgbClr val="000000"/>
                </a:solidFill>
                <a:ea typeface="Pretendard Regular"/>
              </a:rPr>
              <a:t>09.17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 smtClean="0">
                <a:solidFill>
                  <a:srgbClr val="000000"/>
                </a:solidFill>
                <a:latin typeface="Pretendard Regular"/>
                <a:ea typeface="Pretendard Regular"/>
              </a:rPr>
              <a:t>기능 구현</a:t>
            </a:r>
            <a:endParaRPr lang="en-US" sz="2000" b="1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 flipH="1" flipV="1">
            <a:off x="4399297" y="5181197"/>
            <a:ext cx="3568" cy="969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 flipV="1">
            <a:off x="9563100" y="5168900"/>
            <a:ext cx="3568" cy="969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 flipV="1">
            <a:off x="14414500" y="5168900"/>
            <a:ext cx="3568" cy="969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H="1" flipV="1">
            <a:off x="7096055" y="6229563"/>
            <a:ext cx="3568" cy="969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 flipV="1">
            <a:off x="12004687" y="6229563"/>
            <a:ext cx="3568" cy="969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7046" y="6133465"/>
            <a:ext cx="152400" cy="152400"/>
          </a:xfrm>
          <a:prstGeom prst="rect">
            <a:avLst/>
          </a:prstGeom>
        </p:spPr>
      </p:pic>
      <p:pic>
        <p:nvPicPr>
          <p:cNvPr id="97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1618" y="6134100"/>
            <a:ext cx="152400" cy="152400"/>
          </a:xfrm>
          <a:prstGeom prst="rect">
            <a:avLst/>
          </a:prstGeom>
        </p:spPr>
      </p:pic>
      <p:pic>
        <p:nvPicPr>
          <p:cNvPr id="9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1045" y="6134100"/>
            <a:ext cx="152400" cy="152400"/>
          </a:xfrm>
          <a:prstGeom prst="rect">
            <a:avLst/>
          </a:prstGeom>
        </p:spPr>
      </p:pic>
      <p:pic>
        <p:nvPicPr>
          <p:cNvPr id="99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1828" y="6133465"/>
            <a:ext cx="152400" cy="152400"/>
          </a:xfrm>
          <a:prstGeom prst="rect">
            <a:avLst/>
          </a:prstGeom>
        </p:spPr>
      </p:pic>
      <p:pic>
        <p:nvPicPr>
          <p:cNvPr id="100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19795" y="6134100"/>
            <a:ext cx="152400" cy="15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 dirty="0" smtClean="0">
                <a:solidFill>
                  <a:srgbClr val="AACBE9"/>
                </a:solidFill>
                <a:latin typeface="Pretendard Medium"/>
              </a:rPr>
              <a:t>04.</a:t>
            </a:r>
            <a:endParaRPr lang="en-US" sz="3900" b="0" i="0" u="none" strike="noStrike" dirty="0">
              <a:solidFill>
                <a:srgbClr val="AACBE9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8500" y="1333500"/>
            <a:ext cx="24765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4200" b="0" i="0" u="none" strike="noStrike" dirty="0" smtClean="0">
                <a:solidFill>
                  <a:srgbClr val="0063BA"/>
                </a:solidFill>
                <a:ea typeface="Pretendard Bold"/>
              </a:rPr>
              <a:t>사용</a:t>
            </a:r>
            <a:endParaRPr lang="en-US" altLang="ko-KR" sz="4200" b="0" i="0" u="none" strike="noStrike" dirty="0" smtClean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4200" dirty="0" smtClean="0">
                <a:solidFill>
                  <a:srgbClr val="0063BA"/>
                </a:solidFill>
                <a:ea typeface="Pretendard Bold"/>
              </a:rPr>
              <a:t>프로그램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</a:t>
            </a:r>
            <a:r>
              <a:rPr lang="en-US" altLang="ko-KR" dirty="0" smtClean="0">
                <a:solidFill>
                  <a:srgbClr val="9E9E9E"/>
                </a:solidFill>
                <a:ea typeface="Pretendard Regular"/>
              </a:rPr>
              <a:t>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pic>
        <p:nvPicPr>
          <p:cNvPr id="14" name="그림 4" descr="폰트, 그래픽, 스크린샷, 로고이(가) 표시된 사진&#10;&#10;자동 생성된 설명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3592513"/>
            <a:ext cx="2060575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8" descr="그래픽, 그래픽 디자인, 폰트, 디자인이(가) 표시된 사진&#10;&#10;자동 생성된 설명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4937125"/>
            <a:ext cx="20494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0" descr="폰트, 그래픽, 로고, 텍스트이(가) 표시된 사진&#10;&#10;자동 생성된 설명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5543550"/>
            <a:ext cx="2062163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2" descr="그래픽, 폰트, 텍스트, 상징이(가) 표시된 사진&#10;&#10;자동 생성된 설명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2443163"/>
            <a:ext cx="137795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4" descr="그래픽, 스크린샷, 폰트, 디자인이(가) 표시된 사진&#10;&#10;자동 생성된 설명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17165" r="-241" b="667"/>
          <a:stretch>
            <a:fillRect/>
          </a:stretch>
        </p:blipFill>
        <p:spPr bwMode="auto">
          <a:xfrm>
            <a:off x="6007100" y="5722938"/>
            <a:ext cx="4130675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6" descr="그래픽, 상징, 그래픽 디자인, 로고이(가) 표시된 사진&#10;&#10;자동 생성된 설명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4164013"/>
            <a:ext cx="4114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8" descr="폰트, 그래픽, 로고, 텍스트이(가) 표시된 사진&#10;&#10;자동 생성된 설명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1974850"/>
            <a:ext cx="41148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 descr="스크린샷, 폰트, 그래픽, 로고이(가) 표시된 사진&#10;&#10;자동 생성된 설명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0" r="-366" b="12119"/>
          <a:stretch>
            <a:fillRect/>
          </a:stretch>
        </p:blipFill>
        <p:spPr bwMode="auto">
          <a:xfrm>
            <a:off x="6010275" y="7164388"/>
            <a:ext cx="4130675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2" descr="폰트, 그래픽, 텍스트, 로고이(가) 표시된 사진&#10;&#10;자동 생성된 설명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5" y="3776663"/>
            <a:ext cx="2733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24" descr="원, 스크린샷, 디자인이(가) 표시된 사진&#10;&#10;자동 생성된 설명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38" y="2295525"/>
            <a:ext cx="1220787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6" descr="고양이, 만화 영화, 클립아트이(가) 표시된 사진&#10;&#10;자동 생성된 설명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600" y="7258050"/>
            <a:ext cx="20542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8" descr="텍스트, 그래픽, 폰트, 포스터이(가) 표시된 사진&#10;&#10;자동 생성된 설명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738" y="4779963"/>
            <a:ext cx="2055812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30" descr="그래픽, 그래픽 디자인, 로고, 디자인이(가) 표시된 사진&#10;&#10;자동 생성된 설명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0075" y="4784725"/>
            <a:ext cx="2160588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32" descr="그래픽, 그래픽 디자인, 클립아트, 로고이(가) 표시된 사진&#10;&#10;자동 생성된 설명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3" t="4678" r="-1323" b="10526"/>
          <a:stretch>
            <a:fillRect/>
          </a:stretch>
        </p:blipFill>
        <p:spPr bwMode="auto">
          <a:xfrm>
            <a:off x="12179300" y="2295525"/>
            <a:ext cx="2427288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뺄셈 기호 30"/>
          <p:cNvSpPr/>
          <p:nvPr/>
        </p:nvSpPr>
        <p:spPr>
          <a:xfrm>
            <a:off x="4837417" y="-3559175"/>
            <a:ext cx="45719" cy="18205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뺄셈 기호 31"/>
          <p:cNvSpPr/>
          <p:nvPr/>
        </p:nvSpPr>
        <p:spPr>
          <a:xfrm>
            <a:off x="11517313" y="-3559175"/>
            <a:ext cx="45719" cy="182054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34" y="2635250"/>
            <a:ext cx="8793265" cy="6521450"/>
          </a:xfrm>
          <a:prstGeom prst="rect">
            <a:avLst/>
          </a:prstGeom>
        </p:spPr>
      </p:pic>
      <p:pic>
        <p:nvPicPr>
          <p:cNvPr id="3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513" y="3955490"/>
            <a:ext cx="4876800" cy="12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654300"/>
            <a:ext cx="8101210" cy="650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11691" y="3117850"/>
            <a:ext cx="2984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위치 안내</a:t>
            </a:r>
            <a:endParaRPr lang="en-US" sz="30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32496" y="4546600"/>
            <a:ext cx="258941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dirty="0" smtClean="0">
                <a:latin typeface="Pretendard Regular" panose="020B0600000101010101" charset="-127"/>
                <a:ea typeface="Pretendard Regular" panose="020B0600000101010101" charset="-127"/>
              </a:rPr>
              <a:t>상단</a:t>
            </a:r>
            <a:endParaRPr lang="en-US" altLang="ko-KR" sz="2000" dirty="0" smtClean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000" dirty="0" smtClean="0">
                <a:latin typeface="Pretendard Regular" panose="020B0600000101010101" charset="-127"/>
                <a:ea typeface="Pretendard Regular" panose="020B0600000101010101" charset="-127"/>
              </a:rPr>
              <a:t>적은 지점 안내</a:t>
            </a:r>
            <a:endParaRPr lang="en-US" altLang="ko-KR" sz="2000" dirty="0" smtClean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/>
            </a:r>
            <a:b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000" dirty="0" smtClean="0">
                <a:latin typeface="Pretendard Regular" panose="020B0600000101010101" charset="-127"/>
                <a:ea typeface="Pretendard Regular" panose="020B0600000101010101" charset="-127"/>
              </a:rPr>
              <a:t>하단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2000" dirty="0" smtClean="0">
                <a:latin typeface="Pretendard Regular" panose="020B0600000101010101" charset="-127"/>
                <a:ea typeface="Pretendard Regular" panose="020B0600000101010101" charset="-127"/>
              </a:rPr>
              <a:t>사용자가 보기 쉽지 않은 방문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경로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535" y="3952875"/>
            <a:ext cx="48768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AACBE9"/>
                </a:solidFill>
                <a:latin typeface="Pretendard Medium"/>
              </a:rPr>
              <a:t>06.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8500" y="1333500"/>
            <a:ext cx="24765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4200" b="0" i="0" u="none" strike="noStrike" dirty="0" smtClean="0">
                <a:solidFill>
                  <a:srgbClr val="0063BA"/>
                </a:solidFill>
                <a:ea typeface="Pretendard Bold"/>
              </a:rPr>
              <a:t>비교</a:t>
            </a:r>
          </a:p>
          <a:p>
            <a:pPr lvl="0" algn="l">
              <a:lnSpc>
                <a:spcPct val="97940"/>
              </a:lnSpc>
            </a:pPr>
            <a:r>
              <a:rPr lang="ko-KR" sz="4200" b="0" i="0" u="none" strike="noStrike" dirty="0" smtClean="0">
                <a:solidFill>
                  <a:srgbClr val="0063BA"/>
                </a:solidFill>
                <a:ea typeface="Pretendard Bold"/>
              </a:rPr>
              <a:t>페이지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27400" y="1384300"/>
            <a:ext cx="989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500" b="1" i="0" u="none" strike="noStrike" dirty="0" smtClean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</a:rPr>
              <a:t>CODE K </a:t>
            </a:r>
            <a:r>
              <a:rPr lang="ko-KR" altLang="en-US" sz="3500" b="1" dirty="0" smtClean="0">
                <a:solidFill>
                  <a:schemeClr val="bg1">
                    <a:lumMod val="6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사이트와</a:t>
            </a:r>
            <a:r>
              <a:rPr lang="ko-KR" altLang="en-US" sz="3500" b="1" i="0" u="none" strike="noStrike" dirty="0" smtClean="0">
                <a:solidFill>
                  <a:schemeClr val="bg1">
                    <a:lumMod val="6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비교</a:t>
            </a:r>
            <a:endParaRPr lang="en-US" sz="3500" b="1" i="0" u="none" strike="noStrike" dirty="0">
              <a:solidFill>
                <a:schemeClr val="bg1">
                  <a:lumMod val="65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43210" y="3521075"/>
            <a:ext cx="2984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3000" b="0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208240" y="4371975"/>
            <a:ext cx="4495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Regular"/>
              </a:rPr>
              <a:t>소개 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Regular"/>
              </a:rPr>
              <a:t>테마 설명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29" name="그림 2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8" b="1"/>
          <a:stretch/>
        </p:blipFill>
        <p:spPr bwMode="auto">
          <a:xfrm>
            <a:off x="897135" y="2781301"/>
            <a:ext cx="4295775" cy="62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6337" y="5508625"/>
            <a:ext cx="93992" cy="93992"/>
          </a:xfrm>
          <a:prstGeom prst="rect">
            <a:avLst/>
          </a:prstGeom>
        </p:spPr>
      </p:pic>
      <p:sp>
        <p:nvSpPr>
          <p:cNvPr id="33" name="TextBox 24"/>
          <p:cNvSpPr txBox="1"/>
          <p:nvPr/>
        </p:nvSpPr>
        <p:spPr>
          <a:xfrm>
            <a:off x="13517211" y="7366000"/>
            <a:ext cx="45085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34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3005" y="4862233"/>
            <a:ext cx="88246" cy="88246"/>
          </a:xfrm>
          <a:prstGeom prst="rect">
            <a:avLst/>
          </a:prstGeom>
        </p:spPr>
      </p:pic>
      <p:sp>
        <p:nvSpPr>
          <p:cNvPr id="38" name="TextBox 23"/>
          <p:cNvSpPr txBox="1"/>
          <p:nvPr/>
        </p:nvSpPr>
        <p:spPr>
          <a:xfrm>
            <a:off x="14208240" y="5333346"/>
            <a:ext cx="4495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Regular"/>
              </a:rPr>
              <a:t>인원 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Regular"/>
              </a:rPr>
              <a:t>참여 가능 인원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4208240" y="6315075"/>
            <a:ext cx="4495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Regular"/>
              </a:rPr>
              <a:t>난이도 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Regular"/>
              </a:rPr>
              <a:t>: </a:t>
            </a:r>
            <a:r>
              <a:rPr lang="ko-KR" altLang="en-US" sz="2000" b="0" i="0" u="none" strike="noStrike" dirty="0" smtClean="0">
                <a:solidFill>
                  <a:srgbClr val="000000"/>
                </a:solidFill>
                <a:ea typeface="Pretendard Regular"/>
              </a:rPr>
              <a:t>난이도 표시</a:t>
            </a:r>
            <a:endParaRPr lang="en-US" sz="20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2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1428" y="4566279"/>
            <a:ext cx="93992" cy="93992"/>
          </a:xfrm>
          <a:prstGeom prst="rect">
            <a:avLst/>
          </a:prstGeom>
        </p:spPr>
      </p:pic>
      <p:pic>
        <p:nvPicPr>
          <p:cNvPr id="43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8233" y="5842327"/>
            <a:ext cx="88246" cy="88246"/>
          </a:xfrm>
          <a:prstGeom prst="rect">
            <a:avLst/>
          </a:prstGeom>
        </p:spPr>
      </p:pic>
      <p:pic>
        <p:nvPicPr>
          <p:cNvPr id="44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03685" y="6826250"/>
            <a:ext cx="88246" cy="882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0889" y="2781301"/>
            <a:ext cx="4552274" cy="6284912"/>
          </a:xfrm>
          <a:prstGeom prst="rect">
            <a:avLst/>
          </a:prstGeom>
        </p:spPr>
      </p:pic>
      <p:sp>
        <p:nvSpPr>
          <p:cNvPr id="35" name="TextBox 3"/>
          <p:cNvSpPr txBox="1"/>
          <p:nvPr/>
        </p:nvSpPr>
        <p:spPr>
          <a:xfrm>
            <a:off x="14321669" y="3120465"/>
            <a:ext cx="2984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000" b="1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테마 상세 </a:t>
            </a:r>
            <a:endParaRPr lang="en-US" sz="30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81" y="2863850"/>
            <a:ext cx="7800041" cy="669925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98500" y="685800"/>
            <a:ext cx="1028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900" b="0" i="0" u="none" strike="noStrike">
                <a:solidFill>
                  <a:srgbClr val="AACBE9"/>
                </a:solidFill>
                <a:latin typeface="Pretendard Medium"/>
              </a:rPr>
              <a:t>06.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8500" y="1333500"/>
            <a:ext cx="24765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비교</a:t>
            </a:r>
          </a:p>
          <a:p>
            <a:pPr lvl="0" algn="l">
              <a:lnSpc>
                <a:spcPct val="9794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54400" y="850900"/>
            <a:ext cx="144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dirty="0">
                <a:solidFill>
                  <a:srgbClr val="9E9E9E"/>
                </a:solidFill>
                <a:ea typeface="Pretendard Regular"/>
              </a:rPr>
              <a:t>ECR PROJECT</a:t>
            </a:r>
            <a:endParaRPr lang="ko-KR" altLang="ko-KR" dirty="0">
              <a:solidFill>
                <a:srgbClr val="9E9E9E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27400" y="1384300"/>
            <a:ext cx="989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3500" b="1" dirty="0">
                <a:solidFill>
                  <a:srgbClr val="0063BA"/>
                </a:solidFill>
                <a:latin typeface="Pretendard Regular" panose="020B0600000101010101" charset="-127"/>
                <a:ea typeface="Pretendard Regular" panose="020B0600000101010101" charset="-127"/>
              </a:rPr>
              <a:t>CODE K </a:t>
            </a:r>
            <a:r>
              <a:rPr lang="ko-KR" altLang="en-US" sz="3500" b="1" dirty="0">
                <a:solidFill>
                  <a:schemeClr val="bg1">
                    <a:lumMod val="65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사이트와의 비교</a:t>
            </a:r>
            <a:endParaRPr lang="en-US" altLang="ko-KR" sz="3500" b="1" dirty="0">
              <a:solidFill>
                <a:schemeClr val="bg1">
                  <a:lumMod val="65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03" y="2870200"/>
            <a:ext cx="8291204" cy="6692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972800" y="3454400"/>
            <a:ext cx="5334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500" b="1" i="0" u="none" strike="noStrike" dirty="0" smtClean="0">
                <a:solidFill>
                  <a:srgbClr val="0063BA"/>
                </a:solidFill>
                <a:ea typeface="Pretendard SemiBold"/>
              </a:rPr>
              <a:t>한 페이지에서 모두 확인 가능 </a:t>
            </a:r>
            <a:endParaRPr lang="en-US" sz="35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58550" y="4761753"/>
            <a:ext cx="4965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1" i="0" u="none" strike="noStrike" dirty="0" smtClean="0">
                <a:solidFill>
                  <a:srgbClr val="000000"/>
                </a:solidFill>
                <a:ea typeface="Pretendard Medium"/>
              </a:rPr>
              <a:t>비교</a:t>
            </a:r>
            <a:r>
              <a:rPr lang="en-US" altLang="ko-KR" sz="2500" b="1" i="0" u="none" strike="noStrike" dirty="0" smtClean="0">
                <a:solidFill>
                  <a:srgbClr val="000000"/>
                </a:solidFill>
                <a:ea typeface="Pretendard Medium"/>
              </a:rPr>
              <a:t> </a:t>
            </a:r>
            <a:r>
              <a:rPr lang="ko-KR" sz="2500" b="1" i="0" u="none" strike="noStrike" dirty="0" smtClean="0">
                <a:solidFill>
                  <a:srgbClr val="000000"/>
                </a:solidFill>
                <a:ea typeface="Pretendard Medium"/>
              </a:rPr>
              <a:t>내용의</a:t>
            </a:r>
            <a:r>
              <a:rPr lang="en-US" sz="2500" b="1" i="0" u="none" strike="noStrike" dirty="0" smtClean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Medium"/>
              </a:rPr>
              <a:t>요약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41798" y="5059325"/>
            <a:ext cx="1719879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000" b="1" dirty="0" smtClean="0">
                <a:latin typeface="Pretendard Regular" panose="020B0600000101010101" charset="-127"/>
                <a:ea typeface="Pretendard Regular" panose="020B0600000101010101" charset="-127"/>
              </a:rPr>
              <a:t>“ </a:t>
            </a:r>
            <a:r>
              <a:rPr lang="ko-KR" altLang="en-US" sz="2000" b="1" dirty="0" smtClean="0">
                <a:latin typeface="Pretendard Regular" panose="020B0600000101010101" charset="-127"/>
                <a:ea typeface="Pretendard Regular" panose="020B0600000101010101" charset="-127"/>
              </a:rPr>
              <a:t>테마 안내 </a:t>
            </a:r>
            <a:r>
              <a:rPr lang="en-US" altLang="ko-KR" sz="2000" b="1" dirty="0" smtClean="0">
                <a:latin typeface="Pretendard Regular" panose="020B0600000101010101" charset="-127"/>
                <a:ea typeface="Pretendard Regular" panose="020B0600000101010101" charset="-127"/>
              </a:rPr>
              <a:t>"</a:t>
            </a:r>
            <a:endParaRPr lang="en-US" altLang="ko-KR" sz="20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0" y="4408394"/>
            <a:ext cx="48768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30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1469" y="5959410"/>
            <a:ext cx="839134" cy="596900"/>
          </a:xfrm>
          <a:prstGeom prst="rect">
            <a:avLst/>
          </a:prstGeom>
        </p:spPr>
      </p:pic>
      <p:pic>
        <p:nvPicPr>
          <p:cNvPr id="31" name="그림 5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2" y="3028950"/>
            <a:ext cx="7378704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23"/>
          <p:cNvSpPr txBox="1"/>
          <p:nvPr/>
        </p:nvSpPr>
        <p:spPr>
          <a:xfrm>
            <a:off x="11653838" y="5959410"/>
            <a:ext cx="4495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장르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난이도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인원수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가격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평점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7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2930" y="6435025"/>
            <a:ext cx="102870" cy="102870"/>
          </a:xfrm>
          <a:prstGeom prst="rect">
            <a:avLst/>
          </a:prstGeom>
        </p:spPr>
      </p:pic>
      <p:sp>
        <p:nvSpPr>
          <p:cNvPr id="38" name="TextBox 23"/>
          <p:cNvSpPr txBox="1"/>
          <p:nvPr/>
        </p:nvSpPr>
        <p:spPr>
          <a:xfrm>
            <a:off x="11125200" y="6857253"/>
            <a:ext cx="4495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000" dirty="0" smtClean="0">
                <a:latin typeface="Pretendard Regular" panose="020B0600000101010101" charset="-127"/>
                <a:ea typeface="Pretendard Regular" panose="020B0600000101010101" charset="-127"/>
              </a:rPr>
              <a:t> 사용자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리뷰 확인 가능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9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2930" y="7321037"/>
            <a:ext cx="102870" cy="102870"/>
          </a:xfrm>
          <a:prstGeom prst="rect">
            <a:avLst/>
          </a:prstGeom>
        </p:spPr>
      </p:pic>
      <p:sp>
        <p:nvSpPr>
          <p:cNvPr id="40" name="TextBox 23"/>
          <p:cNvSpPr txBox="1"/>
          <p:nvPr/>
        </p:nvSpPr>
        <p:spPr>
          <a:xfrm>
            <a:off x="11493500" y="7838767"/>
            <a:ext cx="4495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모든 </a:t>
            </a:r>
            <a:r>
              <a:rPr lang="ko-KR" altLang="en-US" sz="2000" dirty="0" smtClean="0">
                <a:latin typeface="Pretendard Regular" panose="020B0600000101010101" charset="-127"/>
                <a:ea typeface="Pretendard Regular" panose="020B0600000101010101" charset="-127"/>
              </a:rPr>
              <a:t>지점의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지도 및 위치 안내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41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2930" y="8314382"/>
            <a:ext cx="102870" cy="1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707</Words>
  <Application>Microsoft Office PowerPoint</Application>
  <PresentationFormat>사용자 지정</PresentationFormat>
  <Paragraphs>222</Paragraphs>
  <Slides>27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굴림</vt:lpstr>
      <vt:lpstr>Pretendard Medium</vt:lpstr>
      <vt:lpstr>Pretendard SemiBold</vt:lpstr>
      <vt:lpstr>Calibri</vt:lpstr>
      <vt:lpstr>Pretendard Bold</vt:lpstr>
      <vt:lpstr>Pretendard Regular</vt:lpstr>
      <vt:lpstr>맑은 고딕</vt:lpstr>
      <vt:lpstr>Proxy 1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TJ</cp:lastModifiedBy>
  <cp:revision>118</cp:revision>
  <dcterms:created xsi:type="dcterms:W3CDTF">2006-08-16T00:00:00Z</dcterms:created>
  <dcterms:modified xsi:type="dcterms:W3CDTF">2024-10-09T08:46:54Z</dcterms:modified>
</cp:coreProperties>
</file>